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6" y="3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13F76-A593-470A-99F3-C8893547BEB7}" type="datetimeFigureOut">
              <a:rPr lang="ru-RU" smtClean="0"/>
              <a:t>19.02.2018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24C1A-A848-4176-949F-6E739372AAE4}" type="slidenum">
              <a:rPr lang="ru-RU" smtClean="0"/>
              <a:t>‹#›</a:t>
            </a:fld>
            <a:endParaRPr lang="ru-RU"/>
          </a:p>
        </p:txBody>
      </p:sp>
    </p:spTree>
    <p:extLst>
      <p:ext uri="{BB962C8B-B14F-4D97-AF65-F5344CB8AC3E}">
        <p14:creationId xmlns:p14="http://schemas.microsoft.com/office/powerpoint/2010/main" val="225366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2F1671-E9A7-4D44-A315-C00C9AB9B67B}" type="datetimeFigureOut">
              <a:rPr lang="ru-RU" smtClean="0"/>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2F1671-E9A7-4D44-A315-C00C9AB9B67B}" type="datetimeFigureOut">
              <a:rPr lang="ru-RU" smtClean="0"/>
              <a:t>19.02.2018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2F1671-E9A7-4D44-A315-C00C9AB9B67B}" type="datetimeFigureOut">
              <a:rPr lang="ru-RU" smtClean="0"/>
              <a:t>19.02.2018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2F1671-E9A7-4D44-A315-C00C9AB9B67B}" type="datetimeFigureOut">
              <a:rPr lang="ru-RU" smtClean="0"/>
              <a:t>19.02.2018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2F1671-E9A7-4D44-A315-C00C9AB9B67B}" type="datetimeFigureOut">
              <a:rPr lang="ru-RU" smtClean="0"/>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2F1671-E9A7-4D44-A315-C00C9AB9B67B}" type="datetimeFigureOut">
              <a:rPr lang="ru-RU" smtClean="0"/>
              <a:t>19.02.2018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F376E1-7672-4C96-9A6D-F9442A46FF7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F1671-E9A7-4D44-A315-C00C9AB9B67B}" type="datetimeFigureOut">
              <a:rPr lang="ru-RU" smtClean="0"/>
              <a:t>19.02.2018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376E1-7672-4C96-9A6D-F9442A46FF7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954759"/>
          </a:xfrm>
        </p:spPr>
        <p:txBody>
          <a:bodyPr/>
          <a:lstStyle/>
          <a:p>
            <a:r>
              <a:rPr lang="ru-RU" b="1" dirty="0" smtClean="0"/>
              <a:t>ФРАНЦИЯ В </a:t>
            </a:r>
            <a:r>
              <a:rPr lang="en-US" b="1" dirty="0" smtClean="0"/>
              <a:t>XI – XV </a:t>
            </a:r>
            <a:r>
              <a:rPr lang="ru-RU" b="1" dirty="0" smtClean="0"/>
              <a:t>ВЕКАХ</a:t>
            </a:r>
            <a:br>
              <a:rPr lang="ru-RU" b="1" dirty="0" smtClean="0"/>
            </a:br>
            <a:endParaRPr lang="ru-RU" b="1" dirty="0"/>
          </a:p>
        </p:txBody>
      </p:sp>
      <p:sp>
        <p:nvSpPr>
          <p:cNvPr id="3" name="Подзаголовок 2"/>
          <p:cNvSpPr>
            <a:spLocks noGrp="1"/>
          </p:cNvSpPr>
          <p:nvPr>
            <p:ph type="subTitle" idx="1"/>
          </p:nvPr>
        </p:nvSpPr>
        <p:spPr>
          <a:xfrm>
            <a:off x="1371600" y="4725144"/>
            <a:ext cx="6400800" cy="913656"/>
          </a:xfrm>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6178698"/>
          </a:xfrm>
        </p:spPr>
        <p:txBody>
          <a:bodyPr/>
          <a:lstStyle/>
          <a:p>
            <a:r>
              <a:rPr lang="ru-RU" b="1" dirty="0" smtClean="0"/>
              <a:t>В 1420 году Франция была вынуждена подписать унизительное для себя перемирие.</a:t>
            </a:r>
            <a:br>
              <a:rPr lang="ru-RU" b="1" dirty="0" smtClean="0"/>
            </a:br>
            <a:r>
              <a:rPr lang="ru-RU" b="1" dirty="0" smtClean="0"/>
              <a:t/>
            </a:r>
            <a:br>
              <a:rPr lang="ru-RU" b="1" dirty="0" smtClean="0"/>
            </a:br>
            <a:r>
              <a:rPr lang="ru-RU" b="1" i="1" dirty="0" smtClean="0"/>
              <a:t>Почему перемирие было унизительным? </a:t>
            </a:r>
            <a:r>
              <a:rPr lang="ru-RU" b="1" dirty="0" smtClean="0"/>
              <a:t/>
            </a:r>
            <a:br>
              <a:rPr lang="ru-RU" b="1" dirty="0" smtClean="0"/>
            </a:b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lstStyle/>
          <a:p>
            <a:r>
              <a:rPr lang="ru-RU" b="1" dirty="0" smtClean="0"/>
              <a:t>Молодой французский король Карл </a:t>
            </a:r>
            <a:r>
              <a:rPr lang="en-US" b="1" dirty="0" smtClean="0"/>
              <a:t>VII</a:t>
            </a:r>
            <a:r>
              <a:rPr lang="ru-RU" b="1" dirty="0" smtClean="0"/>
              <a:t> не пожелал подчиняться англичанам и война разгорелась с новой силой. В 1428 г. англичане осадили город </a:t>
            </a:r>
            <a:r>
              <a:rPr lang="ru-RU" b="1" u="sng" dirty="0" smtClean="0"/>
              <a:t>Орлеан</a:t>
            </a:r>
            <a:r>
              <a:rPr lang="ru-RU" b="1" dirty="0" smtClean="0"/>
              <a:t> и французские рыцари ничего не могли с этим поделать. </a:t>
            </a: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624736"/>
          </a:xfrm>
        </p:spPr>
        <p:txBody>
          <a:bodyPr/>
          <a:lstStyle/>
          <a:p>
            <a:r>
              <a:rPr lang="ru-RU" b="1" dirty="0" smtClean="0"/>
              <a:t>Тогда к королю пришла 17-летняя девушка и попросила дать ей вооружённый отряд. Короля поразила решительность девушки и он выделил ей отряд рыцарей. </a:t>
            </a:r>
            <a:br>
              <a:rPr lang="ru-RU" b="1" dirty="0" smtClean="0"/>
            </a:br>
            <a:r>
              <a:rPr lang="ru-RU" b="1" dirty="0" smtClean="0"/>
              <a:t>С необычным  командиром французский отряд освободил город Орлеан !!!</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3456384" cy="6480720"/>
          </a:xfrm>
        </p:spPr>
        <p:txBody>
          <a:bodyPr/>
          <a:lstStyle/>
          <a:p>
            <a:r>
              <a:rPr lang="ru-RU" b="1" dirty="0" smtClean="0"/>
              <a:t>Девушку звали Жанна </a:t>
            </a:r>
            <a:r>
              <a:rPr lang="ru-RU" b="1" dirty="0" err="1" smtClean="0"/>
              <a:t>д</a:t>
            </a:r>
            <a:r>
              <a:rPr lang="ru-RU" b="1" dirty="0" smtClean="0"/>
              <a:t>* </a:t>
            </a:r>
            <a:r>
              <a:rPr lang="ru-RU" b="1" dirty="0" err="1" smtClean="0"/>
              <a:t>Арк</a:t>
            </a:r>
            <a:r>
              <a:rPr lang="ru-RU" b="1" dirty="0" smtClean="0"/>
              <a:t>. </a:t>
            </a:r>
            <a:endParaRPr lang="ru-RU" b="1" dirty="0"/>
          </a:p>
        </p:txBody>
      </p:sp>
      <p:pic>
        <p:nvPicPr>
          <p:cNvPr id="3" name="Рисунок 2" descr="31564_original.jpg"/>
          <p:cNvPicPr>
            <a:picLocks noChangeAspect="1"/>
          </p:cNvPicPr>
          <p:nvPr/>
        </p:nvPicPr>
        <p:blipFill>
          <a:blip r:embed="rId2" cstate="print"/>
          <a:stretch>
            <a:fillRect/>
          </a:stretch>
        </p:blipFill>
        <p:spPr>
          <a:xfrm>
            <a:off x="3863340" y="0"/>
            <a:ext cx="528066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4104456" cy="6669360"/>
          </a:xfrm>
        </p:spPr>
        <p:txBody>
          <a:bodyPr>
            <a:normAutofit/>
          </a:bodyPr>
          <a:lstStyle/>
          <a:p>
            <a:r>
              <a:rPr lang="ru-RU" sz="3200" b="1" dirty="0" smtClean="0"/>
              <a:t>В 1430 году в сражении у крепости </a:t>
            </a:r>
            <a:r>
              <a:rPr lang="ru-RU" sz="3200" b="1" dirty="0" err="1" smtClean="0"/>
              <a:t>Компьен</a:t>
            </a:r>
            <a:r>
              <a:rPr lang="ru-RU" sz="3200" b="1" dirty="0" smtClean="0"/>
              <a:t> Жанна попала в плен к </a:t>
            </a:r>
            <a:r>
              <a:rPr lang="ru-RU" sz="3200" b="1" dirty="0" err="1" smtClean="0"/>
              <a:t>бургундцам</a:t>
            </a:r>
            <a:r>
              <a:rPr lang="ru-RU" sz="3200" b="1" dirty="0" smtClean="0"/>
              <a:t>, а те за большую сумму продали её англичанам. </a:t>
            </a:r>
            <a:br>
              <a:rPr lang="ru-RU" sz="3200" b="1" dirty="0" smtClean="0"/>
            </a:br>
            <a:r>
              <a:rPr lang="ru-RU" sz="3200" b="1" dirty="0" smtClean="0"/>
              <a:t>Англичане приговорили Жанну </a:t>
            </a:r>
            <a:r>
              <a:rPr lang="ru-RU" sz="3200" b="1" dirty="0" err="1" smtClean="0"/>
              <a:t>д</a:t>
            </a:r>
            <a:r>
              <a:rPr lang="ru-RU" sz="3200" b="1" dirty="0" smtClean="0"/>
              <a:t>* </a:t>
            </a:r>
            <a:r>
              <a:rPr lang="ru-RU" sz="3200" b="1" dirty="0" err="1" smtClean="0"/>
              <a:t>Арк</a:t>
            </a:r>
            <a:r>
              <a:rPr lang="ru-RU" sz="3200" b="1" dirty="0" smtClean="0"/>
              <a:t> к сожжению на костре…</a:t>
            </a:r>
            <a:endParaRPr lang="ru-RU" sz="3200" b="1" dirty="0"/>
          </a:p>
        </p:txBody>
      </p:sp>
      <p:pic>
        <p:nvPicPr>
          <p:cNvPr id="3" name="Рисунок 2" descr="0_74312_3426dd4_XXXL.jpg"/>
          <p:cNvPicPr>
            <a:picLocks noChangeAspect="1"/>
          </p:cNvPicPr>
          <p:nvPr/>
        </p:nvPicPr>
        <p:blipFill>
          <a:blip r:embed="rId2" cstate="print"/>
          <a:stretch>
            <a:fillRect/>
          </a:stretch>
        </p:blipFill>
        <p:spPr>
          <a:xfrm>
            <a:off x="4348758" y="0"/>
            <a:ext cx="4795242"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6480720"/>
          </a:xfrm>
        </p:spPr>
        <p:txBody>
          <a:bodyPr/>
          <a:lstStyle/>
          <a:p>
            <a:r>
              <a:rPr lang="ru-RU" b="1" dirty="0" smtClean="0"/>
              <a:t>Король Карл </a:t>
            </a:r>
            <a:r>
              <a:rPr lang="en-US" b="1" dirty="0" smtClean="0"/>
              <a:t>VII</a:t>
            </a:r>
            <a:r>
              <a:rPr lang="ru-RU" b="1" dirty="0" smtClean="0"/>
              <a:t> создал регулярную армию и с её помощью начал объединять французские земли.</a:t>
            </a:r>
            <a:br>
              <a:rPr lang="ru-RU" b="1" dirty="0" smtClean="0"/>
            </a:br>
            <a:r>
              <a:rPr lang="ru-RU" b="1" dirty="0" smtClean="0"/>
              <a:t> </a:t>
            </a:r>
            <a:br>
              <a:rPr lang="ru-RU" b="1" dirty="0" smtClean="0"/>
            </a:br>
            <a:r>
              <a:rPr lang="ru-RU" b="1" i="1" dirty="0" smtClean="0"/>
              <a:t>Читать о завершении объединения Франции и завершении Столетней войны. </a:t>
            </a:r>
            <a:endParaRPr lang="ru-RU" b="1"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lstStyle/>
          <a:p>
            <a:r>
              <a:rPr lang="ru-RU" dirty="0" smtClean="0"/>
              <a:t>Вопросы </a:t>
            </a:r>
            <a:r>
              <a:rPr lang="ru-RU" smtClean="0"/>
              <a:t>на закрепление</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pPr algn="l"/>
            <a:r>
              <a:rPr lang="ru-RU" sz="1800" b="1" dirty="0"/>
              <a:t>1.   На какие герцогства делилась Франция? Как назывались королевские земли? Как короли расширяли свои владения?</a:t>
            </a:r>
            <a:r>
              <a:rPr lang="ru-RU" sz="1800" dirty="0"/>
              <a:t/>
            </a:r>
            <a:br>
              <a:rPr lang="ru-RU" sz="1800" dirty="0"/>
            </a:br>
            <a:r>
              <a:rPr lang="ru-RU" sz="1800" b="1" dirty="0"/>
              <a:t>2.   Что такое Генеральные штаты? Из кого они состояли? Зачем они были созваны Филиппом </a:t>
            </a:r>
            <a:r>
              <a:rPr lang="en-US" sz="1800" b="1" dirty="0"/>
              <a:t>IV</a:t>
            </a:r>
            <a:r>
              <a:rPr lang="ru-RU" sz="1800" b="1" dirty="0"/>
              <a:t> Красивым? </a:t>
            </a:r>
            <a:r>
              <a:rPr lang="ru-RU" sz="1800" dirty="0"/>
              <a:t/>
            </a:r>
            <a:br>
              <a:rPr lang="ru-RU" sz="1800" dirty="0"/>
            </a:br>
            <a:r>
              <a:rPr lang="ru-RU" sz="1800" b="1" dirty="0"/>
              <a:t>3.   Из-за чего началась Столетняя война? Когда она происходила? Какой характер она носила для Франции, для Англии? </a:t>
            </a:r>
            <a:r>
              <a:rPr lang="ru-RU" sz="1800" dirty="0"/>
              <a:t/>
            </a:r>
            <a:br>
              <a:rPr lang="ru-RU" sz="1800" dirty="0"/>
            </a:br>
            <a:r>
              <a:rPr lang="ru-RU" sz="1800" b="1" dirty="0"/>
              <a:t>4.   Что такое жакерия? Назовите дату события, действующих лиц. Результат. </a:t>
            </a:r>
            <a:r>
              <a:rPr lang="ru-RU" sz="1800" dirty="0"/>
              <a:t/>
            </a:r>
            <a:br>
              <a:rPr lang="ru-RU" sz="1800" dirty="0"/>
            </a:br>
            <a:r>
              <a:rPr lang="ru-RU" sz="1800" b="1" dirty="0"/>
              <a:t>5.   Почему перемирие 1420 года мы называем унизительным для Франции? </a:t>
            </a:r>
            <a:r>
              <a:rPr lang="ru-RU" sz="1800" dirty="0"/>
              <a:t/>
            </a:r>
            <a:br>
              <a:rPr lang="ru-RU" sz="1800" dirty="0"/>
            </a:br>
            <a:r>
              <a:rPr lang="ru-RU" sz="1800" b="1" dirty="0"/>
              <a:t>6.   Расскажите о битве за город Орлеан.</a:t>
            </a:r>
            <a:r>
              <a:rPr lang="ru-RU" sz="1800" dirty="0"/>
              <a:t/>
            </a:r>
            <a:br>
              <a:rPr lang="ru-RU" sz="1800" dirty="0"/>
            </a:br>
            <a:r>
              <a:rPr lang="ru-RU" sz="1800" b="1" dirty="0"/>
              <a:t>7.   К чему привело создание регулярной королевской армии (конницы и пехоты)? </a:t>
            </a:r>
            <a:r>
              <a:rPr lang="ru-RU" sz="1800" dirty="0"/>
              <a:t/>
            </a:r>
            <a:br>
              <a:rPr lang="ru-RU" sz="1800" dirty="0"/>
            </a:br>
            <a:r>
              <a:rPr lang="ru-RU" sz="1800" b="1" dirty="0"/>
              <a:t>8.   Чем и как закончилась Столетняя война? Почему Людовика </a:t>
            </a:r>
            <a:r>
              <a:rPr lang="en-US" sz="1800" b="1" dirty="0"/>
              <a:t>XI</a:t>
            </a:r>
            <a:r>
              <a:rPr lang="ru-RU" sz="1800" b="1" dirty="0"/>
              <a:t> прозвали «пауком»?</a:t>
            </a:r>
            <a:r>
              <a:rPr lang="ru-RU" sz="1800" dirty="0"/>
              <a:t/>
            </a:r>
            <a:br>
              <a:rPr lang="ru-RU" sz="1800" dirty="0"/>
            </a:br>
            <a:r>
              <a:rPr lang="ru-RU" sz="1800" b="1" dirty="0"/>
              <a:t>9.   Что такое:    коммуны….   кортесы…  сейм… . Какие сословия существовали во Франции? </a:t>
            </a:r>
            <a:r>
              <a:rPr lang="ru-RU" sz="1800" dirty="0"/>
              <a:t/>
            </a:r>
            <a:br>
              <a:rPr lang="ru-RU" sz="1800" dirty="0"/>
            </a:br>
            <a:r>
              <a:rPr lang="ru-RU" sz="1800" b="1" dirty="0"/>
              <a:t>10. Какие изменения произошли в период расцвета средневековья? Кто был заинтересован в централизации власти, а кто нет?</a:t>
            </a:r>
            <a:r>
              <a:rPr lang="ru-RU" sz="1800" dirty="0"/>
              <a:t/>
            </a:r>
            <a:br>
              <a:rPr lang="ru-RU" sz="1800" dirty="0"/>
            </a:br>
            <a:r>
              <a:rPr lang="ru-RU" sz="1800" b="1" dirty="0"/>
              <a:t>11. Расскажите к чему привело широкое распространение железных орудий труда? Что такое имущественное неравенство? </a:t>
            </a:r>
            <a:r>
              <a:rPr lang="ru-RU" sz="1400" dirty="0"/>
              <a:t/>
            </a:r>
            <a:br>
              <a:rPr lang="ru-RU" sz="1400" dirty="0"/>
            </a:br>
            <a:endParaRPr lang="ru-RU" sz="1400" dirty="0"/>
          </a:p>
        </p:txBody>
      </p:sp>
    </p:spTree>
    <p:extLst>
      <p:ext uri="{BB962C8B-B14F-4D97-AF65-F5344CB8AC3E}">
        <p14:creationId xmlns:p14="http://schemas.microsoft.com/office/powerpoint/2010/main" val="31811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sz="4000" b="1" dirty="0" smtClean="0"/>
              <a:t>В </a:t>
            </a:r>
            <a:r>
              <a:rPr lang="en-US" sz="4000" b="1" dirty="0" smtClean="0"/>
              <a:t>XI</a:t>
            </a:r>
            <a:r>
              <a:rPr lang="ru-RU" sz="4000" b="1" dirty="0"/>
              <a:t> </a:t>
            </a:r>
            <a:r>
              <a:rPr lang="ru-RU" sz="4000" b="1" dirty="0" smtClean="0"/>
              <a:t>веке Франция была раздроблена на отдельные герцогства: Нормандия, Бургундия, Бретань, Аквитания, графства: Анжу, </a:t>
            </a:r>
            <a:r>
              <a:rPr lang="ru-RU" sz="4000" b="1" dirty="0" err="1" smtClean="0"/>
              <a:t>Тулузское</a:t>
            </a:r>
            <a:r>
              <a:rPr lang="ru-RU" sz="4000" b="1" dirty="0" smtClean="0"/>
              <a:t>, Шампань и др. </a:t>
            </a:r>
            <a:br>
              <a:rPr lang="ru-RU" sz="4000" b="1" dirty="0" smtClean="0"/>
            </a:br>
            <a:r>
              <a:rPr lang="ru-RU" sz="4000" b="1" dirty="0" smtClean="0"/>
              <a:t>Королевские земли назывались </a:t>
            </a:r>
            <a:r>
              <a:rPr lang="ru-RU" sz="4000" b="1" i="1" u="sng" dirty="0" smtClean="0"/>
              <a:t>доменом</a:t>
            </a:r>
            <a:r>
              <a:rPr lang="ru-RU" sz="4000" b="1" dirty="0" smtClean="0"/>
              <a:t>. Король расширял свои владения за счёт захвата соседних земель. </a:t>
            </a:r>
            <a:endParaRPr lang="ru-RU"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авыф.tif"/>
          <p:cNvPicPr>
            <a:picLocks noChangeAspect="1"/>
          </p:cNvPicPr>
          <p:nvPr/>
        </p:nvPicPr>
        <p:blipFill>
          <a:blip r:embed="rId2" cstate="print"/>
          <a:stretch>
            <a:fillRect/>
          </a:stretch>
        </p:blipFill>
        <p:spPr>
          <a:xfrm>
            <a:off x="0" y="0"/>
            <a:ext cx="9144001" cy="63005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3600" b="1" dirty="0" smtClean="0">
                <a:solidFill>
                  <a:srgbClr val="FF0000"/>
                </a:solidFill>
              </a:rPr>
              <a:t>РАСШИРЕНИЕ КОРОЛЕВСКИХ ЗЕМЕЛЬ</a:t>
            </a:r>
            <a:br>
              <a:rPr lang="ru-RU" sz="3600" b="1" dirty="0" smtClean="0">
                <a:solidFill>
                  <a:srgbClr val="FF0000"/>
                </a:solidFill>
              </a:rPr>
            </a:br>
            <a:r>
              <a:rPr lang="ru-RU" sz="3600" b="1" dirty="0" smtClean="0"/>
              <a:t/>
            </a:r>
            <a:br>
              <a:rPr lang="ru-RU" sz="3600" b="1" dirty="0" smtClean="0"/>
            </a:br>
            <a:r>
              <a:rPr lang="ru-RU" sz="3600" b="1" dirty="0" smtClean="0"/>
              <a:t>Некоторые французские земли были захвачены Англичанами. </a:t>
            </a:r>
            <a:br>
              <a:rPr lang="ru-RU" sz="3600" b="1" dirty="0" smtClean="0"/>
            </a:br>
            <a:r>
              <a:rPr lang="ru-RU" sz="3600" b="1" dirty="0" smtClean="0"/>
              <a:t>Король Филипп </a:t>
            </a:r>
            <a:r>
              <a:rPr lang="en-US" sz="3600" b="1" dirty="0" smtClean="0"/>
              <a:t>II</a:t>
            </a:r>
            <a:r>
              <a:rPr lang="ru-RU" sz="3600" b="1" dirty="0" smtClean="0"/>
              <a:t> Август отнял у англичан Нормандию, Анжу и часть Аквитании. </a:t>
            </a:r>
            <a:br>
              <a:rPr lang="ru-RU" sz="3600" b="1" dirty="0" smtClean="0"/>
            </a:br>
            <a:r>
              <a:rPr lang="ru-RU" sz="3600" b="1" dirty="0" smtClean="0"/>
              <a:t>А король Филипп </a:t>
            </a:r>
            <a:r>
              <a:rPr lang="en-US" sz="3600" b="1" dirty="0" smtClean="0"/>
              <a:t>IV</a:t>
            </a:r>
            <a:r>
              <a:rPr lang="ru-RU" sz="3600" b="1" dirty="0" smtClean="0"/>
              <a:t> Красивый присоединил к своему домену Шампань. </a:t>
            </a:r>
            <a:endParaRPr lang="ru-RU"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2592288" cy="6178698"/>
          </a:xfrm>
        </p:spPr>
        <p:txBody>
          <a:bodyPr>
            <a:normAutofit/>
          </a:bodyPr>
          <a:lstStyle/>
          <a:p>
            <a:r>
              <a:rPr lang="ru-RU" sz="2800" b="1" dirty="0" smtClean="0"/>
              <a:t>Филипп </a:t>
            </a:r>
            <a:r>
              <a:rPr lang="en-US" sz="2800" b="1" dirty="0" smtClean="0"/>
              <a:t>IV</a:t>
            </a:r>
            <a:r>
              <a:rPr lang="ru-RU" sz="2800" b="1" dirty="0" smtClean="0"/>
              <a:t> Красивый</a:t>
            </a:r>
            <a:br>
              <a:rPr lang="ru-RU" sz="2800" b="1" dirty="0" smtClean="0"/>
            </a:br>
            <a:r>
              <a:rPr lang="ru-RU" sz="2800" b="1" dirty="0"/>
              <a:t/>
            </a:r>
            <a:br>
              <a:rPr lang="ru-RU" sz="2800" b="1" dirty="0"/>
            </a:br>
            <a:r>
              <a:rPr lang="ru-RU" sz="2800" b="1" dirty="0" smtClean="0"/>
              <a:t>1285 – 1314</a:t>
            </a:r>
            <a:br>
              <a:rPr lang="ru-RU" sz="2800" b="1" dirty="0" smtClean="0"/>
            </a:br>
            <a:r>
              <a:rPr lang="ru-RU" sz="2800" b="1" dirty="0" smtClean="0"/>
              <a:t>гг.</a:t>
            </a:r>
            <a:endParaRPr lang="ru-RU" sz="2800" b="1" dirty="0"/>
          </a:p>
        </p:txBody>
      </p:sp>
      <p:pic>
        <p:nvPicPr>
          <p:cNvPr id="3" name="Рисунок 2" descr="img20110907201037_3114.jpg"/>
          <p:cNvPicPr>
            <a:picLocks noChangeAspect="1"/>
          </p:cNvPicPr>
          <p:nvPr/>
        </p:nvPicPr>
        <p:blipFill>
          <a:blip r:embed="rId2" cstate="print"/>
          <a:stretch>
            <a:fillRect/>
          </a:stretch>
        </p:blipFill>
        <p:spPr>
          <a:xfrm>
            <a:off x="2862022" y="0"/>
            <a:ext cx="6281978" cy="66829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lstStyle/>
          <a:p>
            <a:r>
              <a:rPr lang="ru-RU" b="1" dirty="0" smtClean="0"/>
              <a:t>Филипп </a:t>
            </a:r>
            <a:r>
              <a:rPr lang="en-US" b="1" dirty="0" smtClean="0"/>
              <a:t>IV</a:t>
            </a:r>
            <a:r>
              <a:rPr lang="ru-RU" b="1" dirty="0" smtClean="0"/>
              <a:t> Красивый в 1302 г. созвал первые Генеральные штаты, чтобы обсудить вопросы введения налогов, управления страной, ведения войны. </a:t>
            </a:r>
            <a:br>
              <a:rPr lang="ru-RU" b="1" dirty="0" smtClean="0"/>
            </a:br>
            <a:r>
              <a:rPr lang="ru-RU" b="1" dirty="0" smtClean="0"/>
              <a:t>Штаты были собраны из духовенства, дворянства, зажиточных горожан.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6624736"/>
          </a:xfrm>
        </p:spPr>
        <p:txBody>
          <a:bodyPr>
            <a:normAutofit/>
          </a:bodyPr>
          <a:lstStyle/>
          <a:p>
            <a:r>
              <a:rPr lang="ru-RU" b="1" dirty="0" smtClean="0">
                <a:solidFill>
                  <a:srgbClr val="FF0000"/>
                </a:solidFill>
              </a:rPr>
              <a:t>ЖАКЕРИЯ</a:t>
            </a:r>
            <a:br>
              <a:rPr lang="ru-RU" b="1" dirty="0" smtClean="0">
                <a:solidFill>
                  <a:srgbClr val="FF0000"/>
                </a:solidFill>
              </a:rPr>
            </a:br>
            <a:r>
              <a:rPr lang="ru-RU" sz="4000" b="1" dirty="0" smtClean="0"/>
              <a:t>В 1337 году между Францией и Англией началась Столетняя война (1337 – 1453).</a:t>
            </a:r>
            <a:br>
              <a:rPr lang="ru-RU" sz="4000" b="1" dirty="0" smtClean="0"/>
            </a:br>
            <a:r>
              <a:rPr lang="ru-RU" sz="4000" b="1" dirty="0" smtClean="0"/>
              <a:t>Французы хотели вернуть свои земли. Они вели справедливую войну. А английский король Эдуард </a:t>
            </a:r>
            <a:r>
              <a:rPr lang="en-US" sz="4000" b="1" dirty="0" smtClean="0"/>
              <a:t>III</a:t>
            </a:r>
            <a:r>
              <a:rPr lang="ru-RU" sz="4000" b="1" dirty="0" smtClean="0"/>
              <a:t> начал претендовать ещё и на французский трон.</a:t>
            </a:r>
            <a:r>
              <a:rPr lang="ru-RU" dirty="0" smtClean="0">
                <a:solidFill>
                  <a:srgbClr val="FF0000"/>
                </a:solidFill>
              </a:rPr>
              <a:t/>
            </a:r>
            <a:br>
              <a:rPr lang="ru-RU" dirty="0" smtClean="0">
                <a:solidFill>
                  <a:srgbClr val="FF0000"/>
                </a:solidFill>
              </a:rPr>
            </a:br>
            <a:endParaRPr lang="ru-RU"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624736"/>
          </a:xfrm>
        </p:spPr>
        <p:txBody>
          <a:bodyPr>
            <a:normAutofit/>
          </a:bodyPr>
          <a:lstStyle/>
          <a:p>
            <a:r>
              <a:rPr lang="ru-RU" b="1" dirty="0" smtClean="0"/>
              <a:t>Тяготы войны вызвали обнищание крестьян и они подняли восстание. Восстание называлось </a:t>
            </a:r>
            <a:r>
              <a:rPr lang="ru-RU" b="1" i="1" u="sng" dirty="0" smtClean="0"/>
              <a:t>Жакерия </a:t>
            </a:r>
            <a:r>
              <a:rPr lang="ru-RU" b="1" dirty="0" smtClean="0"/>
              <a:t>(от слова Жак). Возглавил его </a:t>
            </a:r>
            <a:r>
              <a:rPr lang="ru-RU" b="1" dirty="0" err="1" smtClean="0"/>
              <a:t>Гильом</a:t>
            </a:r>
            <a:r>
              <a:rPr lang="ru-RU" b="1" dirty="0" smtClean="0"/>
              <a:t> </a:t>
            </a:r>
            <a:r>
              <a:rPr lang="ru-RU" b="1" dirty="0" err="1" smtClean="0"/>
              <a:t>Каль</a:t>
            </a:r>
            <a:r>
              <a:rPr lang="ru-RU" b="1" dirty="0" smtClean="0"/>
              <a:t>. Восстание было жестоко подавлено и потоплено в крови. Однако правительство больше не рисковало поднимать налоги. </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3" name="Таблица 2"/>
          <p:cNvGraphicFramePr>
            <a:graphicFrameLocks noGrp="1"/>
          </p:cNvGraphicFramePr>
          <p:nvPr/>
        </p:nvGraphicFramePr>
        <p:xfrm>
          <a:off x="179512" y="260648"/>
          <a:ext cx="8784976" cy="6336704"/>
        </p:xfrm>
        <a:graphic>
          <a:graphicData uri="http://schemas.openxmlformats.org/drawingml/2006/table">
            <a:tbl>
              <a:tblPr firstRow="1" bandRow="1">
                <a:tableStyleId>{5C22544A-7EE6-4342-B048-85BDC9FD1C3A}</a:tableStyleId>
              </a:tblPr>
              <a:tblGrid>
                <a:gridCol w="2196244"/>
                <a:gridCol w="2196244"/>
                <a:gridCol w="2196244"/>
                <a:gridCol w="2196244"/>
              </a:tblGrid>
              <a:tr h="1584176">
                <a:tc>
                  <a:txBody>
                    <a:bodyPr/>
                    <a:lstStyle/>
                    <a:p>
                      <a:pPr algn="ctr"/>
                      <a:r>
                        <a:rPr lang="ru-RU" sz="2800" b="1" dirty="0" smtClean="0">
                          <a:solidFill>
                            <a:schemeClr val="bg1"/>
                          </a:solidFill>
                        </a:rPr>
                        <a:t>События</a:t>
                      </a:r>
                      <a:endParaRPr lang="ru-RU" sz="2800" b="1" dirty="0">
                        <a:solidFill>
                          <a:schemeClr val="bg1"/>
                        </a:solidFill>
                      </a:endParaRPr>
                    </a:p>
                  </a:txBody>
                  <a:tcPr/>
                </a:tc>
                <a:tc>
                  <a:txBody>
                    <a:bodyPr/>
                    <a:lstStyle/>
                    <a:p>
                      <a:pPr algn="ctr"/>
                      <a:r>
                        <a:rPr lang="ru-RU" sz="2800" dirty="0" smtClean="0"/>
                        <a:t>ГОД</a:t>
                      </a:r>
                      <a:endParaRPr lang="ru-RU" sz="2800" dirty="0"/>
                    </a:p>
                  </a:txBody>
                  <a:tcPr/>
                </a:tc>
                <a:tc>
                  <a:txBody>
                    <a:bodyPr/>
                    <a:lstStyle/>
                    <a:p>
                      <a:pPr algn="ctr"/>
                      <a:r>
                        <a:rPr lang="ru-RU" sz="2800" dirty="0" smtClean="0"/>
                        <a:t>               </a:t>
                      </a:r>
                      <a:r>
                        <a:rPr lang="ru-RU" sz="2800" dirty="0" smtClean="0">
                          <a:solidFill>
                            <a:srgbClr val="FFFF00"/>
                          </a:solidFill>
                        </a:rPr>
                        <a:t>Кто</a:t>
                      </a:r>
                    </a:p>
                    <a:p>
                      <a:pPr algn="r"/>
                      <a:endParaRPr lang="ru-RU" sz="2800" dirty="0" smtClean="0"/>
                    </a:p>
                    <a:p>
                      <a:pPr algn="ctr"/>
                      <a:r>
                        <a:rPr lang="ru-RU" sz="2800" dirty="0" smtClean="0"/>
                        <a:t>АНГЛИЯ</a:t>
                      </a:r>
                      <a:endParaRPr lang="ru-RU" sz="2800" dirty="0"/>
                    </a:p>
                  </a:txBody>
                  <a:tcPr/>
                </a:tc>
                <a:tc>
                  <a:txBody>
                    <a:bodyPr/>
                    <a:lstStyle/>
                    <a:p>
                      <a:r>
                        <a:rPr lang="ru-RU" sz="2800" dirty="0" smtClean="0"/>
                        <a:t>  </a:t>
                      </a:r>
                      <a:r>
                        <a:rPr lang="ru-RU" sz="2800" dirty="0" smtClean="0">
                          <a:solidFill>
                            <a:srgbClr val="FFFF00"/>
                          </a:solidFill>
                        </a:rPr>
                        <a:t>победил?</a:t>
                      </a:r>
                    </a:p>
                    <a:p>
                      <a:endParaRPr lang="ru-RU" sz="2800" dirty="0" smtClean="0"/>
                    </a:p>
                    <a:p>
                      <a:pPr algn="ctr"/>
                      <a:r>
                        <a:rPr lang="ru-RU" sz="2800" dirty="0" smtClean="0"/>
                        <a:t>ФРАНЦИЯ</a:t>
                      </a:r>
                      <a:endParaRPr lang="ru-RU" sz="2800" dirty="0"/>
                    </a:p>
                  </a:txBody>
                  <a:tcPr/>
                </a:tc>
              </a:tr>
              <a:tr h="1584176">
                <a:tc>
                  <a:txBody>
                    <a:bodyPr/>
                    <a:lstStyle/>
                    <a:p>
                      <a:r>
                        <a:rPr lang="ru-RU" sz="2400" b="1" dirty="0" smtClean="0">
                          <a:solidFill>
                            <a:schemeClr val="tx1"/>
                          </a:solidFill>
                        </a:rPr>
                        <a:t>Битва при </a:t>
                      </a:r>
                      <a:r>
                        <a:rPr lang="ru-RU" sz="2400" b="1" dirty="0" err="1" smtClean="0">
                          <a:solidFill>
                            <a:schemeClr val="tx1"/>
                          </a:solidFill>
                        </a:rPr>
                        <a:t>Креси</a:t>
                      </a:r>
                      <a:endParaRPr lang="ru-RU" sz="2400" b="1" dirty="0">
                        <a:solidFill>
                          <a:schemeClr val="tx1"/>
                        </a:solidFill>
                      </a:endParaRPr>
                    </a:p>
                  </a:txBody>
                  <a:tcPr/>
                </a:tc>
                <a:tc>
                  <a:txBody>
                    <a:bodyPr/>
                    <a:lstStyle/>
                    <a:p>
                      <a:endParaRPr lang="ru-RU"/>
                    </a:p>
                  </a:txBody>
                  <a:tcPr/>
                </a:tc>
                <a:tc>
                  <a:txBody>
                    <a:bodyPr/>
                    <a:lstStyle/>
                    <a:p>
                      <a:endParaRPr lang="ru-RU"/>
                    </a:p>
                  </a:txBody>
                  <a:tcPr/>
                </a:tc>
                <a:tc>
                  <a:txBody>
                    <a:bodyPr/>
                    <a:lstStyle/>
                    <a:p>
                      <a:endParaRPr lang="ru-RU"/>
                    </a:p>
                  </a:txBody>
                  <a:tcPr/>
                </a:tc>
              </a:tr>
              <a:tr h="1584176">
                <a:tc>
                  <a:txBody>
                    <a:bodyPr/>
                    <a:lstStyle/>
                    <a:p>
                      <a:r>
                        <a:rPr lang="ru-RU" sz="2400" b="1" dirty="0" smtClean="0"/>
                        <a:t>Сражение у Пуатье</a:t>
                      </a:r>
                      <a:endParaRPr lang="ru-RU" sz="2400" b="1" dirty="0"/>
                    </a:p>
                  </a:txBody>
                  <a:tcPr/>
                </a:tc>
                <a:tc>
                  <a:txBody>
                    <a:bodyPr/>
                    <a:lstStyle/>
                    <a:p>
                      <a:endParaRPr lang="ru-RU"/>
                    </a:p>
                  </a:txBody>
                  <a:tcPr/>
                </a:tc>
                <a:tc>
                  <a:txBody>
                    <a:bodyPr/>
                    <a:lstStyle/>
                    <a:p>
                      <a:endParaRPr lang="ru-RU"/>
                    </a:p>
                  </a:txBody>
                  <a:tcPr/>
                </a:tc>
                <a:tc>
                  <a:txBody>
                    <a:bodyPr/>
                    <a:lstStyle/>
                    <a:p>
                      <a:endParaRPr lang="ru-RU"/>
                    </a:p>
                  </a:txBody>
                  <a:tcPr/>
                </a:tc>
              </a:tr>
              <a:tr h="1584176">
                <a:tc>
                  <a:txBody>
                    <a:bodyPr/>
                    <a:lstStyle/>
                    <a:p>
                      <a:r>
                        <a:rPr lang="ru-RU" sz="2400" b="1" dirty="0" smtClean="0"/>
                        <a:t>Сражение у города </a:t>
                      </a:r>
                      <a:r>
                        <a:rPr lang="ru-RU" sz="2400" b="1" dirty="0" err="1" smtClean="0"/>
                        <a:t>Азенкур</a:t>
                      </a:r>
                      <a:endParaRPr lang="ru-RU" sz="2400" b="1"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262</Words>
  <Application>Microsoft Office PowerPoint</Application>
  <PresentationFormat>Экран (4:3)</PresentationFormat>
  <Paragraphs>26</Paragraphs>
  <Slides>17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Arial</vt:lpstr>
      <vt:lpstr>Calibri</vt:lpstr>
      <vt:lpstr>Тема Office</vt:lpstr>
      <vt:lpstr>ФРАНЦИЯ В XI – XV ВЕКАХ </vt:lpstr>
      <vt:lpstr>В XI веке Франция была раздроблена на отдельные герцогства: Нормандия, Бургундия, Бретань, Аквитания, графства: Анжу, Тулузское, Шампань и др.  Королевские земли назывались доменом. Король расширял свои владения за счёт захвата соседних земель. </vt:lpstr>
      <vt:lpstr>Презентация PowerPoint</vt:lpstr>
      <vt:lpstr>РАСШИРЕНИЕ КОРОЛЕВСКИХ ЗЕМЕЛЬ  Некоторые французские земли были захвачены Англичанами.  Король Филипп II Август отнял у англичан Нормандию, Анжу и часть Аквитании.  А король Филипп IV Красивый присоединил к своему домену Шампань. </vt:lpstr>
      <vt:lpstr>Филипп IV Красивый  1285 – 1314 гг.</vt:lpstr>
      <vt:lpstr>Филипп IV Красивый в 1302 г. созвал первые Генеральные штаты, чтобы обсудить вопросы введения налогов, управления страной, ведения войны.  Штаты были собраны из духовенства, дворянства, зажиточных горожан. </vt:lpstr>
      <vt:lpstr>ЖАКЕРИЯ В 1337 году между Францией и Англией началась Столетняя война (1337 – 1453). Французы хотели вернуть свои земли. Они вели справедливую войну. А английский король Эдуард III начал претендовать ещё и на французский трон. </vt:lpstr>
      <vt:lpstr>Тяготы войны вызвали обнищание крестьян и они подняли восстание. Восстание называлось Жакерия (от слова Жак). Возглавил его Гильом Каль. Восстание было жестоко подавлено и потоплено в крови. Однако правительство больше не рисковало поднимать налоги. </vt:lpstr>
      <vt:lpstr>Презентация PowerPoint</vt:lpstr>
      <vt:lpstr>В 1420 году Франция была вынуждена подписать унизительное для себя перемирие.  Почему перемирие было унизительным?  </vt:lpstr>
      <vt:lpstr>Молодой французский король Карл VII не пожелал подчиняться англичанам и война разгорелась с новой силой. В 1428 г. англичане осадили город Орлеан и французские рыцари ничего не могли с этим поделать. </vt:lpstr>
      <vt:lpstr>Тогда к королю пришла 17-летняя девушка и попросила дать ей вооружённый отряд. Короля поразила решительность девушки и он выделил ей отряд рыцарей.  С необычным  командиром французский отряд освободил город Орлеан !!!</vt:lpstr>
      <vt:lpstr>Девушку звали Жанна д* Арк. </vt:lpstr>
      <vt:lpstr>В 1430 году в сражении у крепости Компьен Жанна попала в плен к бургундцам, а те за большую сумму продали её англичанам.  Англичане приговорили Жанну д* Арк к сожжению на костре…</vt:lpstr>
      <vt:lpstr>Король Карл VII создал регулярную армию и с её помощью начал объединять французские земли.   Читать о завершении объединения Франции и завершении Столетней войны. </vt:lpstr>
      <vt:lpstr>Вопросы на закрепление</vt:lpstr>
      <vt:lpstr>1.   На какие герцогства делилась Франция? Как назывались королевские земли? Как короли расширяли свои владения? 2.   Что такое Генеральные штаты? Из кого они состояли? Зачем они были созваны Филиппом IV Красивым?  3.   Из-за чего началась Столетняя война? Когда она происходила? Какой характер она носила для Франции, для Англии?  4.   Что такое жакерия? Назовите дату события, действующих лиц. Результат.  5.   Почему перемирие 1420 года мы называем унизительным для Франции?  6.   Расскажите о битве за город Орлеан. 7.   К чему привело создание регулярной королевской армии (конницы и пехоты)?  8.   Чем и как закончилась Столетняя война? Почему Людовика XI прозвали «пауком»? 9.   Что такое:    коммуны….   кортесы…  сейм… . Какие сословия существовали во Франции?  10. Какие изменения произошли в период расцвета средневековья? Кто был заинтересован в централизации власти, а кто нет? 11. Расскажите к чему привело широкое распространение железных орудий труда? Что такое имущественное неравенство?  </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ФРАНЦИЯ В XI – XV ВЕКАХ  § 13</dc:title>
  <dc:creator>Домашний</dc:creator>
  <cp:lastModifiedBy>Пользователь Windows</cp:lastModifiedBy>
  <cp:revision>9</cp:revision>
  <dcterms:created xsi:type="dcterms:W3CDTF">2016-11-16T13:55:48Z</dcterms:created>
  <dcterms:modified xsi:type="dcterms:W3CDTF">2018-02-20T07:27:53Z</dcterms:modified>
</cp:coreProperties>
</file>