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3" r:id="rId5"/>
    <p:sldId id="264" r:id="rId6"/>
    <p:sldId id="262" r:id="rId7"/>
    <p:sldId id="257" r:id="rId8"/>
    <p:sldId id="258" r:id="rId9"/>
    <p:sldId id="259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4" r:id="rId19"/>
    <p:sldId id="275" r:id="rId20"/>
    <p:sldId id="273" r:id="rId21"/>
    <p:sldId id="276" r:id="rId22"/>
    <p:sldId id="278" r:id="rId23"/>
    <p:sldId id="277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279" r:id="rId34"/>
    <p:sldId id="280" r:id="rId35"/>
    <p:sldId id="281" r:id="rId36"/>
    <p:sldId id="290" r:id="rId37"/>
    <p:sldId id="282" r:id="rId38"/>
    <p:sldId id="288" r:id="rId39"/>
    <p:sldId id="289" r:id="rId40"/>
    <p:sldId id="283" r:id="rId41"/>
    <p:sldId id="284" r:id="rId42"/>
    <p:sldId id="285" r:id="rId43"/>
    <p:sldId id="286" r:id="rId44"/>
    <p:sldId id="287" r:id="rId45"/>
    <p:sldId id="295" r:id="rId46"/>
    <p:sldId id="291" r:id="rId47"/>
    <p:sldId id="292" r:id="rId48"/>
    <p:sldId id="293" r:id="rId49"/>
    <p:sldId id="294" r:id="rId50"/>
    <p:sldId id="299" r:id="rId51"/>
    <p:sldId id="297" r:id="rId52"/>
    <p:sldId id="296" r:id="rId53"/>
    <p:sldId id="298" r:id="rId54"/>
    <p:sldId id="300" r:id="rId55"/>
    <p:sldId id="303" r:id="rId56"/>
    <p:sldId id="302" r:id="rId57"/>
    <p:sldId id="346" r:id="rId58"/>
    <p:sldId id="347" r:id="rId59"/>
    <p:sldId id="304" r:id="rId60"/>
    <p:sldId id="301" r:id="rId61"/>
    <p:sldId id="348" r:id="rId62"/>
    <p:sldId id="307" r:id="rId63"/>
    <p:sldId id="309" r:id="rId64"/>
    <p:sldId id="308" r:id="rId65"/>
    <p:sldId id="306" r:id="rId66"/>
    <p:sldId id="350" r:id="rId67"/>
    <p:sldId id="351" r:id="rId68"/>
    <p:sldId id="352" r:id="rId69"/>
    <p:sldId id="349" r:id="rId70"/>
    <p:sldId id="310" r:id="rId71"/>
    <p:sldId id="311" r:id="rId72"/>
    <p:sldId id="305" r:id="rId73"/>
    <p:sldId id="312" r:id="rId74"/>
    <p:sldId id="313" r:id="rId75"/>
    <p:sldId id="316" r:id="rId76"/>
    <p:sldId id="315" r:id="rId77"/>
    <p:sldId id="317" r:id="rId78"/>
    <p:sldId id="324" r:id="rId79"/>
    <p:sldId id="318" r:id="rId80"/>
    <p:sldId id="325" r:id="rId81"/>
    <p:sldId id="319" r:id="rId82"/>
    <p:sldId id="320" r:id="rId83"/>
    <p:sldId id="322" r:id="rId84"/>
    <p:sldId id="321" r:id="rId85"/>
    <p:sldId id="323" r:id="rId86"/>
    <p:sldId id="326" r:id="rId87"/>
    <p:sldId id="327" r:id="rId88"/>
    <p:sldId id="328" r:id="rId89"/>
    <p:sldId id="329" r:id="rId90"/>
    <p:sldId id="330" r:id="rId91"/>
    <p:sldId id="331" r:id="rId92"/>
    <p:sldId id="332" r:id="rId93"/>
    <p:sldId id="333" r:id="rId94"/>
    <p:sldId id="334" r:id="rId95"/>
    <p:sldId id="335" r:id="rId96"/>
    <p:sldId id="314" r:id="rId97"/>
    <p:sldId id="353" r:id="rId98"/>
    <p:sldId id="354" r:id="rId99"/>
    <p:sldId id="355" r:id="rId100"/>
    <p:sldId id="356" r:id="rId101"/>
    <p:sldId id="357" r:id="rId102"/>
    <p:sldId id="358" r:id="rId103"/>
    <p:sldId id="336" r:id="rId10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2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DA03-0872-4C8A-81EE-4C42BA616012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8907-07E6-4E9A-A57E-67B9CAE08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DA03-0872-4C8A-81EE-4C42BA616012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8907-07E6-4E9A-A57E-67B9CAE08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DA03-0872-4C8A-81EE-4C42BA616012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8907-07E6-4E9A-A57E-67B9CAE08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DA03-0872-4C8A-81EE-4C42BA616012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8907-07E6-4E9A-A57E-67B9CAE08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DA03-0872-4C8A-81EE-4C42BA616012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8907-07E6-4E9A-A57E-67B9CAE08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DA03-0872-4C8A-81EE-4C42BA616012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8907-07E6-4E9A-A57E-67B9CAE08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DA03-0872-4C8A-81EE-4C42BA616012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8907-07E6-4E9A-A57E-67B9CAE08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DA03-0872-4C8A-81EE-4C42BA616012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8907-07E6-4E9A-A57E-67B9CAE08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DA03-0872-4C8A-81EE-4C42BA616012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8907-07E6-4E9A-A57E-67B9CAE08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DA03-0872-4C8A-81EE-4C42BA616012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8907-07E6-4E9A-A57E-67B9CAE08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ADA03-0872-4C8A-81EE-4C42BA616012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78907-07E6-4E9A-A57E-67B9CAE08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ADA03-0872-4C8A-81EE-4C42BA616012}" type="datetimeFigureOut">
              <a:rPr lang="ru-RU" smtClean="0"/>
              <a:pPr/>
              <a:t>17.04.2018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78907-07E6-4E9A-A57E-67B9CAE08D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6552727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 Black" pitchFamily="34" charset="0"/>
              </a:rPr>
              <a:t>ЭКОНОМИЧЕСКИЕ РАЙОНЫ КАЗАХСТАНА. </a:t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>
                <a:latin typeface="Arial Black" pitchFamily="34" charset="0"/>
              </a:rPr>
              <a:t/>
            </a:r>
            <a:br>
              <a:rPr lang="ru-RU" dirty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ЦЕНТРАЛЬНЫЙ КАЗАХСТАН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6624735"/>
          </a:xfrm>
        </p:spPr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ЭКОНОМИЧЕСКИЕ РАЙОНЫ КАЗАХСТАНА. </a:t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ВОСТОЧНЫЙ </a:t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 КАЗАХСТАН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373216"/>
            <a:ext cx="6400800" cy="265584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6466730"/>
          </a:xfrm>
        </p:spPr>
        <p:txBody>
          <a:bodyPr>
            <a:normAutofit/>
          </a:bodyPr>
          <a:lstStyle/>
          <a:p>
            <a:r>
              <a:rPr lang="ru-RU" sz="2800" b="1" u="sng" dirty="0" smtClean="0"/>
              <a:t>ЛЁГКАЯ И ПИЩЕВАЯ ПРОМЫШЛЕННОСТЬ.</a:t>
            </a:r>
            <a:br>
              <a:rPr lang="ru-RU" sz="2800" b="1" u="sng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Южный Казахстан единственный регион Казахстана, где выращивают хлопок. Хлопкоочистительные комбинаты есть в </a:t>
            </a:r>
            <a:r>
              <a:rPr lang="ru-RU" sz="2800" b="1" dirty="0" err="1" smtClean="0"/>
              <a:t>Алматы</a:t>
            </a:r>
            <a:r>
              <a:rPr lang="ru-RU" sz="2800" b="1" dirty="0" smtClean="0"/>
              <a:t> и Шымкенте.</a:t>
            </a:r>
            <a:br>
              <a:rPr lang="ru-RU" sz="2800" b="1" dirty="0" smtClean="0"/>
            </a:br>
            <a:r>
              <a:rPr lang="ru-RU" sz="2800" b="1" dirty="0" smtClean="0"/>
              <a:t>В </a:t>
            </a:r>
            <a:r>
              <a:rPr lang="ru-RU" sz="2800" b="1" dirty="0" err="1" smtClean="0"/>
              <a:t>Алматы</a:t>
            </a:r>
            <a:r>
              <a:rPr lang="ru-RU" sz="2800" b="1" dirty="0" smtClean="0"/>
              <a:t> имеются табачный, плодоовощной и мясокомбинаты. </a:t>
            </a:r>
            <a:br>
              <a:rPr lang="ru-RU" sz="2800" b="1" dirty="0" smtClean="0"/>
            </a:br>
            <a:r>
              <a:rPr lang="ru-RU" sz="2800" b="1" dirty="0" smtClean="0"/>
              <a:t>В </a:t>
            </a:r>
            <a:r>
              <a:rPr lang="ru-RU" sz="2800" b="1" dirty="0" err="1" smtClean="0"/>
              <a:t>Таразе</a:t>
            </a:r>
            <a:r>
              <a:rPr lang="ru-RU" sz="2800" b="1" dirty="0" smtClean="0"/>
              <a:t> и </a:t>
            </a:r>
            <a:r>
              <a:rPr lang="ru-RU" sz="2800" b="1" dirty="0" err="1" smtClean="0"/>
              <a:t>Талдыкургане</a:t>
            </a:r>
            <a:r>
              <a:rPr lang="ru-RU" sz="2800" b="1" dirty="0" smtClean="0"/>
              <a:t> – сахарные заводы.</a:t>
            </a:r>
            <a:br>
              <a:rPr lang="ru-RU" sz="2800" b="1" dirty="0" smtClean="0"/>
            </a:br>
            <a:r>
              <a:rPr lang="ru-RU" sz="2800" b="1" dirty="0" smtClean="0"/>
              <a:t>В </a:t>
            </a:r>
            <a:r>
              <a:rPr lang="ru-RU" sz="2800" b="1" dirty="0" err="1" smtClean="0"/>
              <a:t>Кызылорде</a:t>
            </a:r>
            <a:r>
              <a:rPr lang="ru-RU" sz="2800" b="1" dirty="0" smtClean="0"/>
              <a:t> – рисоочистительный завод.</a:t>
            </a:r>
            <a:br>
              <a:rPr lang="ru-RU" sz="2800" b="1" dirty="0" smtClean="0"/>
            </a:br>
            <a:r>
              <a:rPr lang="ru-RU" sz="2800" b="1" dirty="0" smtClean="0"/>
              <a:t>Балхаш, Аральск, </a:t>
            </a:r>
            <a:r>
              <a:rPr lang="ru-RU" sz="2800" b="1" dirty="0" err="1" smtClean="0"/>
              <a:t>Алаколь</a:t>
            </a:r>
            <a:r>
              <a:rPr lang="ru-RU" sz="2800" b="1" dirty="0" smtClean="0"/>
              <a:t> – </a:t>
            </a:r>
            <a:r>
              <a:rPr lang="ru-RU" sz="2800" b="1" dirty="0" err="1" smtClean="0"/>
              <a:t>рыбоперерабатывающие</a:t>
            </a:r>
            <a:r>
              <a:rPr lang="ru-RU" sz="2800" b="1" dirty="0" smtClean="0"/>
              <a:t> заводы.</a:t>
            </a:r>
            <a:br>
              <a:rPr lang="ru-RU" sz="2800" b="1" dirty="0" smtClean="0"/>
            </a:br>
            <a:r>
              <a:rPr lang="ru-RU" sz="2800" b="1" dirty="0" smtClean="0"/>
              <a:t>В </a:t>
            </a:r>
            <a:r>
              <a:rPr lang="ru-RU" sz="2800" b="1" dirty="0" err="1" smtClean="0"/>
              <a:t>Алматы</a:t>
            </a:r>
            <a:r>
              <a:rPr lang="ru-RU" sz="2800" b="1" dirty="0" smtClean="0"/>
              <a:t> – винодельческий завод «Бахус». 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6322714"/>
          </a:xfrm>
        </p:spPr>
        <p:txBody>
          <a:bodyPr>
            <a:normAutofit/>
          </a:bodyPr>
          <a:lstStyle/>
          <a:p>
            <a:r>
              <a:rPr lang="ru-RU" sz="2800" b="1" u="sng" dirty="0" smtClean="0"/>
              <a:t>СЕЛЬСКОЕ ХОЗЯЙСТВО </a:t>
            </a:r>
            <a:br>
              <a:rPr lang="ru-RU" sz="2800" b="1" u="sng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70 % орошаемых земель приходится на Южный Казахстан.</a:t>
            </a:r>
            <a:br>
              <a:rPr lang="ru-RU" sz="2800" b="1" dirty="0" smtClean="0"/>
            </a:br>
            <a:r>
              <a:rPr lang="ru-RU" sz="2800" b="1" dirty="0" smtClean="0"/>
              <a:t>Ведущая отрасль – растениеводство: хлопок, сахарная свекла. </a:t>
            </a:r>
            <a:br>
              <a:rPr lang="ru-RU" sz="2800" b="1" dirty="0" smtClean="0"/>
            </a:br>
            <a:r>
              <a:rPr lang="ru-RU" sz="2800" b="1" dirty="0" smtClean="0"/>
              <a:t>Хлопок выращивают в районах рек Арысь, </a:t>
            </a:r>
            <a:r>
              <a:rPr lang="ru-RU" sz="2800" b="1" dirty="0" err="1" smtClean="0"/>
              <a:t>Келес</a:t>
            </a:r>
            <a:r>
              <a:rPr lang="ru-RU" sz="2800" b="1" dirty="0" smtClean="0"/>
              <a:t>. </a:t>
            </a:r>
            <a:br>
              <a:rPr lang="ru-RU" sz="2800" b="1" dirty="0" smtClean="0"/>
            </a:br>
            <a:r>
              <a:rPr lang="ru-RU" sz="2800" b="1" dirty="0" smtClean="0"/>
              <a:t>Сахарную свеклу – в долинах Асы, Таласа, </a:t>
            </a:r>
            <a:r>
              <a:rPr lang="ru-RU" sz="2800" b="1" dirty="0" err="1" smtClean="0"/>
              <a:t>Шу</a:t>
            </a:r>
            <a:r>
              <a:rPr lang="ru-RU" sz="2800" b="1" dirty="0" smtClean="0"/>
              <a:t>, Каратала (</a:t>
            </a:r>
            <a:r>
              <a:rPr lang="ru-RU" sz="2800" b="1" dirty="0" err="1" smtClean="0"/>
              <a:t>Жамбыльская</a:t>
            </a:r>
            <a:r>
              <a:rPr lang="ru-RU" sz="2800" b="1" smtClean="0"/>
              <a:t> обл.).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В устьях рек Сырдарья и Или выращивают рис.</a:t>
            </a:r>
            <a:br>
              <a:rPr lang="ru-RU" sz="3200" b="1" dirty="0" smtClean="0"/>
            </a:br>
            <a:r>
              <a:rPr lang="ru-RU" sz="3200" b="1" dirty="0" smtClean="0"/>
              <a:t>В районе </a:t>
            </a:r>
            <a:r>
              <a:rPr lang="ru-RU" sz="3200" b="1" dirty="0" err="1" smtClean="0"/>
              <a:t>Алматы</a:t>
            </a:r>
            <a:r>
              <a:rPr lang="ru-RU" sz="3200" b="1" dirty="0" smtClean="0"/>
              <a:t> – табак, виноградники, фруктовые сады.</a:t>
            </a:r>
            <a:endParaRPr lang="ru-RU" sz="3200" b="1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6322714"/>
          </a:xfrm>
        </p:spPr>
        <p:txBody>
          <a:bodyPr>
            <a:normAutofit/>
          </a:bodyPr>
          <a:lstStyle/>
          <a:p>
            <a:r>
              <a:rPr lang="ru-RU" sz="2800" b="1" u="sng" dirty="0" smtClean="0"/>
              <a:t>ЖИВОТНОВОДСТВО</a:t>
            </a:r>
            <a:br>
              <a:rPr lang="ru-RU" sz="2800" b="1" u="sng" dirty="0" smtClean="0"/>
            </a:br>
            <a:r>
              <a:rPr lang="ru-RU" sz="2800" b="1" u="sng" dirty="0" smtClean="0"/>
              <a:t/>
            </a:r>
            <a:br>
              <a:rPr lang="ru-RU" sz="2800" b="1" u="sng" dirty="0" smtClean="0"/>
            </a:br>
            <a:r>
              <a:rPr lang="ru-RU" sz="2800" b="1" dirty="0" smtClean="0"/>
              <a:t>Овцеводство (каракулевая порода) и верблюдоводство. </a:t>
            </a:r>
            <a:br>
              <a:rPr lang="ru-RU" sz="2800" b="1" dirty="0" smtClean="0"/>
            </a:br>
            <a:r>
              <a:rPr lang="ru-RU" sz="2800" b="1" dirty="0" smtClean="0"/>
              <a:t>Так же имеется крупное поголовье КРС, </a:t>
            </a:r>
            <a:br>
              <a:rPr lang="ru-RU" sz="2800" b="1" dirty="0" smtClean="0"/>
            </a:br>
            <a:r>
              <a:rPr lang="ru-RU" sz="2800" b="1" u="sng" dirty="0" smtClean="0"/>
              <a:t>2-е</a:t>
            </a:r>
            <a:r>
              <a:rPr lang="ru-RU" sz="2800" b="1" dirty="0" smtClean="0"/>
              <a:t> место (после Северного) Южный Казахстан занимает по </a:t>
            </a:r>
            <a:r>
              <a:rPr lang="ru-RU" sz="2800" b="1" u="sng" dirty="0" smtClean="0"/>
              <a:t>свиноводству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Заполните таблицу</a:t>
            </a:r>
            <a:endParaRPr lang="ru-RU" sz="32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07504" y="1397000"/>
          <a:ext cx="8928992" cy="5188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/>
                <a:gridCol w="2232248"/>
                <a:gridCol w="2232248"/>
                <a:gridCol w="2232248"/>
              </a:tblGrid>
              <a:tr h="85472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Экономический регион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Место</a:t>
                      </a:r>
                      <a:r>
                        <a:rPr lang="ru-RU" b="1" baseline="0" dirty="0" smtClean="0"/>
                        <a:t> по численности населения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Место по площади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Место по плотности</a:t>
                      </a:r>
                      <a:endParaRPr lang="ru-RU" b="1" dirty="0"/>
                    </a:p>
                  </a:txBody>
                  <a:tcPr/>
                </a:tc>
              </a:tr>
              <a:tr h="85472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Центральный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/>
                </a:tc>
              </a:tr>
              <a:tr h="85472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Восточный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  <a:tr h="85472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Западный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/>
                </a:tc>
              </a:tr>
              <a:tr h="85472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Северный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/>
                </a:tc>
              </a:tr>
              <a:tr h="85472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/>
                        <a:t>Южный 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</p:spPr>
        <p:txBody>
          <a:bodyPr/>
          <a:lstStyle/>
          <a:p>
            <a:r>
              <a:rPr lang="ru-RU" b="1" dirty="0" smtClean="0"/>
              <a:t>СОСТАВ РЕГИОНА: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Восточно-Казахстанская область</a:t>
            </a:r>
            <a:br>
              <a:rPr lang="ru-RU" b="1" dirty="0" smtClean="0"/>
            </a:br>
            <a:r>
              <a:rPr lang="ru-RU" b="1" dirty="0" smtClean="0"/>
              <a:t>Площадь 283 тыс. </a:t>
            </a:r>
            <a:r>
              <a:rPr lang="ru-RU" b="1" dirty="0" err="1" smtClean="0"/>
              <a:t>км.кв</a:t>
            </a:r>
            <a:r>
              <a:rPr lang="ru-RU" b="1" dirty="0" smtClean="0"/>
              <a:t>.</a:t>
            </a:r>
            <a:br>
              <a:rPr lang="ru-RU" b="1" dirty="0" smtClean="0"/>
            </a:br>
            <a:r>
              <a:rPr lang="ru-RU" b="1" dirty="0" smtClean="0"/>
              <a:t>Население – 1,425 млн. чел. (9%).</a:t>
            </a:r>
            <a:br>
              <a:rPr lang="ru-RU" b="1" dirty="0" smtClean="0"/>
            </a:br>
            <a:r>
              <a:rPr lang="ru-RU" b="1" dirty="0" smtClean="0"/>
              <a:t>Средняя плотность – 5 чел/</a:t>
            </a:r>
            <a:r>
              <a:rPr lang="ru-RU" b="1" dirty="0" err="1" smtClean="0"/>
              <a:t>км.кв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17232"/>
            <a:ext cx="6400800" cy="12156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6624735"/>
          </a:xfrm>
        </p:spPr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Вспомните: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 в каких природных зонах расположен ЦК;</a:t>
            </a:r>
            <a:br>
              <a:rPr lang="ru-RU" dirty="0" smtClean="0"/>
            </a:br>
            <a:r>
              <a:rPr lang="ru-RU" dirty="0" smtClean="0"/>
              <a:t>- протекают ли по территории крупные реки, есть ли озёра?</a:t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dirty="0" err="1" smtClean="0"/>
              <a:t>Каими</a:t>
            </a:r>
            <a:r>
              <a:rPr lang="ru-RU" dirty="0" smtClean="0"/>
              <a:t> полезными ископаемыми богат регион;</a:t>
            </a:r>
            <a:br>
              <a:rPr lang="ru-RU" dirty="0" smtClean="0"/>
            </a:br>
            <a:r>
              <a:rPr lang="ru-RU" dirty="0" smtClean="0"/>
              <a:t>- какой имеет рельеф?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54NiBRq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523" y="188640"/>
            <a:ext cx="9151523" cy="647539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620687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Физическая карта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5720_html_m31bd12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526530"/>
            <a:ext cx="7128792" cy="61137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3312368" cy="6624735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Реки Иртыш, </a:t>
            </a:r>
            <a:r>
              <a:rPr lang="ru-RU" sz="3200" b="1" dirty="0" err="1" smtClean="0"/>
              <a:t>Бухтарма</a:t>
            </a:r>
            <a:r>
              <a:rPr lang="ru-RU" sz="3200" b="1" dirty="0" smtClean="0"/>
              <a:t>.</a:t>
            </a:r>
            <a:br>
              <a:rPr lang="ru-RU" sz="3200" b="1" dirty="0" smtClean="0"/>
            </a:br>
            <a:r>
              <a:rPr lang="ru-RU" sz="3200" b="1" dirty="0" smtClean="0"/>
              <a:t>Озёра Зайсан, </a:t>
            </a:r>
            <a:r>
              <a:rPr lang="ru-RU" sz="3200" b="1" dirty="0" err="1" smtClean="0"/>
              <a:t>Маркаколь</a:t>
            </a:r>
            <a:r>
              <a:rPr lang="ru-RU" sz="3200" b="1" dirty="0" smtClean="0"/>
              <a:t>.</a:t>
            </a:r>
            <a:br>
              <a:rPr lang="ru-RU" sz="3200" b="1" dirty="0" smtClean="0"/>
            </a:br>
            <a:r>
              <a:rPr lang="ru-RU" sz="3200" b="1" dirty="0" smtClean="0"/>
              <a:t>Гора Белуха 4509м.</a:t>
            </a:r>
            <a:br>
              <a:rPr lang="ru-RU" sz="3200" b="1" dirty="0" smtClean="0"/>
            </a:br>
            <a:r>
              <a:rPr lang="ru-RU" sz="3200" b="1" dirty="0" smtClean="0"/>
              <a:t>Горные хребты: Нарын, </a:t>
            </a:r>
            <a:r>
              <a:rPr lang="ru-RU" sz="3200" b="1" dirty="0" err="1" smtClean="0"/>
              <a:t>Листвяга</a:t>
            </a:r>
            <a:r>
              <a:rPr lang="ru-RU" sz="3200" b="1" dirty="0" smtClean="0"/>
              <a:t>, Курчум, </a:t>
            </a:r>
            <a:r>
              <a:rPr lang="ru-RU" sz="3200" b="1" dirty="0" err="1" smtClean="0"/>
              <a:t>Холзун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Ульбинский</a:t>
            </a:r>
            <a:r>
              <a:rPr lang="ru-RU" sz="3200" b="1" dirty="0" smtClean="0"/>
              <a:t>. Горы </a:t>
            </a:r>
            <a:r>
              <a:rPr lang="ru-RU" sz="3200" b="1" dirty="0" err="1" smtClean="0"/>
              <a:t>Чингистау</a:t>
            </a:r>
            <a:r>
              <a:rPr lang="ru-RU" sz="3200" b="1" dirty="0" smtClean="0"/>
              <a:t>.</a:t>
            </a:r>
            <a:br>
              <a:rPr lang="ru-RU" sz="3200" b="1" dirty="0" smtClean="0"/>
            </a:br>
            <a:r>
              <a:rPr lang="ru-RU" sz="3200" b="1" dirty="0" err="1" smtClean="0"/>
              <a:t>Калбинский</a:t>
            </a:r>
            <a:r>
              <a:rPr lang="ru-RU" sz="3200" b="1" dirty="0" smtClean="0"/>
              <a:t> хребет. 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59832" y="4581128"/>
            <a:ext cx="4712568" cy="10576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0238868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9925" y="0"/>
            <a:ext cx="565407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00000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2879"/>
            <a:ext cx="9144000" cy="649224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8928992" cy="76470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 какими регионами граничит ВК ?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омашний\Documents\Принт 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46" y="764704"/>
            <a:ext cx="7915033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омашний\Documents\С3 - копия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3406"/>
            <a:ext cx="8784976" cy="6811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Домашний\Documents\С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1" y="260648"/>
            <a:ext cx="9118675" cy="63367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6624735"/>
          </a:xfrm>
        </p:spPr>
        <p:txBody>
          <a:bodyPr>
            <a:normAutofit/>
          </a:bodyPr>
          <a:lstStyle/>
          <a:p>
            <a:r>
              <a:rPr lang="ru-RU" b="1" dirty="0" smtClean="0"/>
              <a:t>СОСТАВ РЕГИОНА: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Карагандинская область</a:t>
            </a:r>
            <a:br>
              <a:rPr lang="ru-RU" b="1" dirty="0" smtClean="0"/>
            </a:br>
            <a:r>
              <a:rPr lang="ru-RU" b="1" dirty="0" smtClean="0"/>
              <a:t>Площадь 428 тыс. </a:t>
            </a:r>
            <a:r>
              <a:rPr lang="ru-RU" b="1" dirty="0" err="1" smtClean="0"/>
              <a:t>км.кв</a:t>
            </a:r>
            <a:r>
              <a:rPr lang="ru-RU" b="1" dirty="0" smtClean="0"/>
              <a:t>.</a:t>
            </a:r>
            <a:br>
              <a:rPr lang="ru-RU" b="1" dirty="0" smtClean="0"/>
            </a:br>
            <a:r>
              <a:rPr lang="ru-RU" b="1" dirty="0" smtClean="0"/>
              <a:t>Население – 1,3339 млн. чел. (9%).</a:t>
            </a:r>
            <a:br>
              <a:rPr lang="ru-RU" b="1" dirty="0" smtClean="0"/>
            </a:br>
            <a:r>
              <a:rPr lang="ru-RU" b="1" dirty="0" smtClean="0"/>
              <a:t>Средняя плотность – 3,1 чел/</a:t>
            </a:r>
            <a:r>
              <a:rPr lang="ru-RU" b="1" dirty="0" err="1" smtClean="0"/>
              <a:t>км.кв</a:t>
            </a:r>
            <a:r>
              <a:rPr lang="ru-RU" b="1" dirty="0" smtClean="0"/>
              <a:t>.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17232"/>
            <a:ext cx="6400800" cy="12156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Принт 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2710"/>
            <a:ext cx="8064896" cy="683258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ataLife Engine Версия для печати Алта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89642"/>
            <a:ext cx="8928992" cy="6314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Отдых в Крыму Страница 2 ARMA 3, Day Z, WOG сообществ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57126" cy="6116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20" name="Picture 4" descr="Алтай (27 фото) &quot; Лента приколов Коля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074"/>
            <a:ext cx="9144000" cy="67773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ru-RU" dirty="0" smtClean="0"/>
              <a:t>Первые промышленные предприятия на Алтае возникли в 18 веке. Добыча золота, серебра.</a:t>
            </a:r>
            <a:endParaRPr lang="ru-RU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Сегодня в Вост.Казахстане добывают 32 вида цветных металлов: свинца – 66%, цинка – 75%, меди – 30%, золота – 57%, серебра – 36%, аффинажного золота – 81%, титана – 100% из всех, что добываются в Казахстане.</a:t>
            </a:r>
            <a:endParaRPr lang="ru-RU" sz="36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>
            <a:normAutofit/>
          </a:bodyPr>
          <a:lstStyle/>
          <a:p>
            <a:r>
              <a:rPr lang="ru-RU" sz="2800" b="1" dirty="0" err="1" smtClean="0"/>
              <a:t>Усть-Каменогорский</a:t>
            </a:r>
            <a:r>
              <a:rPr lang="ru-RU" sz="2800" b="1" dirty="0" smtClean="0"/>
              <a:t> свинцово-цинковый и </a:t>
            </a:r>
            <a:r>
              <a:rPr lang="ru-RU" sz="2800" b="1" dirty="0" err="1" smtClean="0"/>
              <a:t>Риддерский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полиметалический</a:t>
            </a:r>
            <a:r>
              <a:rPr lang="ru-RU" sz="2800" b="1" dirty="0" smtClean="0"/>
              <a:t> комбинаты (попутное извлечение серы).</a:t>
            </a:r>
            <a:br>
              <a:rPr lang="ru-RU" sz="2800" b="1" dirty="0" smtClean="0"/>
            </a:br>
            <a:r>
              <a:rPr lang="ru-RU" sz="2800" b="1" dirty="0" err="1" smtClean="0"/>
              <a:t>Зыряновский</a:t>
            </a:r>
            <a:r>
              <a:rPr lang="ru-RU" sz="2800" b="1" dirty="0" smtClean="0"/>
              <a:t> свинцовый комбинат.</a:t>
            </a:r>
            <a:br>
              <a:rPr lang="ru-RU" sz="2800" b="1" dirty="0" smtClean="0"/>
            </a:br>
            <a:r>
              <a:rPr lang="ru-RU" sz="2800" b="1" dirty="0" err="1" smtClean="0"/>
              <a:t>Ульбинский</a:t>
            </a:r>
            <a:r>
              <a:rPr lang="ru-RU" sz="2800" b="1" dirty="0" smtClean="0"/>
              <a:t> комбинат по производству топлива для АЭС (урановый порошок).</a:t>
            </a:r>
            <a:br>
              <a:rPr lang="ru-RU" sz="2800" b="1" dirty="0" smtClean="0"/>
            </a:br>
            <a:r>
              <a:rPr lang="ru-RU" sz="2800" b="1" dirty="0" err="1" smtClean="0"/>
              <a:t>Усть-Каменогорский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титано-магниевый</a:t>
            </a:r>
            <a:r>
              <a:rPr lang="ru-RU" sz="2800" b="1" dirty="0" smtClean="0"/>
              <a:t> комбинат.</a:t>
            </a:r>
            <a:br>
              <a:rPr lang="ru-RU" sz="2800" b="1" dirty="0" smtClean="0"/>
            </a:br>
            <a:r>
              <a:rPr lang="ru-RU" sz="2800" b="1" dirty="0" smtClean="0"/>
              <a:t>Золотодобывающий </a:t>
            </a:r>
            <a:r>
              <a:rPr lang="ru-RU" sz="2800" b="1" dirty="0" err="1" smtClean="0"/>
              <a:t>Бакырчинский</a:t>
            </a:r>
            <a:r>
              <a:rPr lang="ru-RU" sz="2800" b="1" dirty="0" smtClean="0"/>
              <a:t> комбинат.</a:t>
            </a:r>
            <a:br>
              <a:rPr lang="ru-RU" sz="2800" b="1" dirty="0" smtClean="0"/>
            </a:br>
            <a:r>
              <a:rPr lang="ru-RU" sz="2800" b="1" dirty="0" smtClean="0"/>
              <a:t>Угледобывающий карьер </a:t>
            </a:r>
            <a:r>
              <a:rPr lang="ru-RU" sz="2800" b="1" dirty="0" err="1" smtClean="0"/>
              <a:t>Каражара</a:t>
            </a:r>
            <a:r>
              <a:rPr lang="ru-RU" sz="2800" b="1" dirty="0" smtClean="0"/>
              <a:t>.</a:t>
            </a:r>
            <a:br>
              <a:rPr lang="ru-RU" sz="2800" b="1" dirty="0" smtClean="0"/>
            </a:br>
            <a:endParaRPr lang="ru-RU" sz="28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>
            <a:normAutofit/>
          </a:bodyPr>
          <a:lstStyle/>
          <a:p>
            <a:r>
              <a:rPr lang="ru-RU" dirty="0" smtClean="0"/>
              <a:t>Электроэнергетика.</a:t>
            </a:r>
            <a:endParaRPr lang="ru-RU" dirty="0"/>
          </a:p>
        </p:txBody>
      </p:sp>
      <p:pic>
        <p:nvPicPr>
          <p:cNvPr id="1026" name="Picture 2" descr="http://s015.radikal.ru/i331/1710/c5/dd41fbd162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1196752"/>
          </a:xfrm>
        </p:spPr>
        <p:txBody>
          <a:bodyPr>
            <a:normAutofit/>
          </a:bodyPr>
          <a:lstStyle/>
          <a:p>
            <a:r>
              <a:rPr lang="ru-RU" sz="3200" b="1" dirty="0" err="1" smtClean="0"/>
              <a:t>Усть-Каменогорская</a:t>
            </a:r>
            <a:r>
              <a:rPr lang="ru-RU" sz="3200" b="1" dirty="0" smtClean="0"/>
              <a:t> ГЭС,  </a:t>
            </a:r>
            <a:r>
              <a:rPr lang="ru-RU" sz="3200" b="1" dirty="0" err="1" smtClean="0"/>
              <a:t>Бухтарминская</a:t>
            </a:r>
            <a:r>
              <a:rPr lang="ru-RU" sz="3200" b="1" dirty="0" smtClean="0"/>
              <a:t> ГЭС,  </a:t>
            </a:r>
            <a:r>
              <a:rPr lang="ru-RU" sz="3200" b="1" dirty="0" err="1" smtClean="0"/>
              <a:t>Шульбинская</a:t>
            </a:r>
            <a:r>
              <a:rPr lang="ru-RU" sz="3200" b="1" dirty="0" smtClean="0"/>
              <a:t> ГЭС.</a:t>
            </a:r>
            <a:endParaRPr lang="ru-RU" sz="3200" b="1" dirty="0"/>
          </a:p>
        </p:txBody>
      </p:sp>
      <p:pic>
        <p:nvPicPr>
          <p:cNvPr id="3" name="Рисунок 2" descr="5720_html_m31bd12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1124744"/>
            <a:ext cx="6465206" cy="5544616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4722"/>
          </a:xfrm>
        </p:spPr>
        <p:txBody>
          <a:bodyPr/>
          <a:lstStyle/>
          <a:p>
            <a:r>
              <a:rPr lang="ru-RU" dirty="0" smtClean="0"/>
              <a:t>Машиностроение:</a:t>
            </a:r>
            <a:br>
              <a:rPr lang="ru-RU" dirty="0" smtClean="0"/>
            </a:br>
            <a:r>
              <a:rPr lang="ru-RU" sz="2800" dirty="0" smtClean="0"/>
              <a:t>Завод «</a:t>
            </a:r>
            <a:r>
              <a:rPr lang="ru-RU" sz="2800" dirty="0" err="1" smtClean="0"/>
              <a:t>Востокмаш</a:t>
            </a:r>
            <a:r>
              <a:rPr lang="ru-RU" sz="2800" dirty="0" smtClean="0"/>
              <a:t>» в Усть-Каменогорске, выпуск буровых машин, горно-шахтного оборудования, лебёдок.</a:t>
            </a:r>
            <a:br>
              <a:rPr lang="ru-RU" sz="2800" dirty="0" smtClean="0"/>
            </a:br>
            <a:r>
              <a:rPr lang="ru-RU" sz="2800" dirty="0" err="1" smtClean="0"/>
              <a:t>Усть-Каменогорский</a:t>
            </a:r>
            <a:r>
              <a:rPr lang="ru-RU" sz="2800" dirty="0" smtClean="0"/>
              <a:t> конденсаторный завод.</a:t>
            </a:r>
            <a:br>
              <a:rPr lang="ru-RU" sz="2800" dirty="0" smtClean="0"/>
            </a:br>
            <a:r>
              <a:rPr lang="ru-RU" sz="2800" dirty="0" smtClean="0"/>
              <a:t>«Азия Авто» выпуск автомобилей «Нива», «Шкода».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8640"/>
            <a:ext cx="8784976" cy="6480719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Arial Black" pitchFamily="34" charset="0"/>
              </a:rPr>
              <a:t>Вспомните: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 в каких природных зонах расположен ЦК;</a:t>
            </a:r>
            <a:br>
              <a:rPr lang="ru-RU" dirty="0" smtClean="0"/>
            </a:br>
            <a:r>
              <a:rPr lang="ru-RU" dirty="0" smtClean="0"/>
              <a:t>- протекают ли по территории крупные реки, есть ли озёра?</a:t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dirty="0" err="1" smtClean="0"/>
              <a:t>Каими</a:t>
            </a:r>
            <a:r>
              <a:rPr lang="ru-RU" dirty="0" smtClean="0"/>
              <a:t> полезными ископаемыми богат регион;</a:t>
            </a:r>
            <a:br>
              <a:rPr lang="ru-RU" dirty="0" smtClean="0"/>
            </a:br>
            <a:r>
              <a:rPr lang="ru-RU" dirty="0" smtClean="0"/>
              <a:t>- какой имеет рельеф?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126976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4738538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/>
              <a:t>* </a:t>
            </a:r>
            <a:r>
              <a:rPr lang="ru-RU" sz="2400" b="1" dirty="0" err="1" smtClean="0"/>
              <a:t>Усть-Каменогорский</a:t>
            </a:r>
            <a:r>
              <a:rPr lang="ru-RU" sz="2400" b="1" dirty="0" smtClean="0"/>
              <a:t> и Семипалатинский цементные заводы.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* </a:t>
            </a:r>
            <a:r>
              <a:rPr lang="ru-RU" sz="2400" b="1" dirty="0" err="1" smtClean="0"/>
              <a:t>Усть-Каменогорский</a:t>
            </a:r>
            <a:r>
              <a:rPr lang="ru-RU" sz="2400" b="1" dirty="0" smtClean="0"/>
              <a:t>, </a:t>
            </a:r>
            <a:r>
              <a:rPr lang="ru-RU" sz="2400" b="1" dirty="0" err="1" smtClean="0"/>
              <a:t>Риддерский</a:t>
            </a:r>
            <a:r>
              <a:rPr lang="ru-RU" sz="2400" b="1" dirty="0" smtClean="0"/>
              <a:t>, </a:t>
            </a:r>
            <a:br>
              <a:rPr lang="ru-RU" sz="2400" b="1" dirty="0" smtClean="0"/>
            </a:br>
            <a:r>
              <a:rPr lang="ru-RU" sz="2400" b="1" dirty="0" err="1" smtClean="0"/>
              <a:t>Зыряновский</a:t>
            </a:r>
            <a:r>
              <a:rPr lang="ru-RU" sz="2400" b="1" dirty="0" smtClean="0"/>
              <a:t>, Семипалатинский, </a:t>
            </a:r>
            <a:r>
              <a:rPr lang="ru-RU" sz="2400" b="1" dirty="0" err="1" smtClean="0"/>
              <a:t>Шемонаихинский</a:t>
            </a:r>
            <a:r>
              <a:rPr lang="ru-RU" sz="2400" b="1" dirty="0" smtClean="0"/>
              <a:t> деревообрабатывающий комбинаты.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* Семипалатинский мясокомбинат. </a:t>
            </a:r>
            <a:endParaRPr lang="ru-RU" sz="2400" b="1" dirty="0"/>
          </a:p>
        </p:txBody>
      </p:sp>
      <p:pic>
        <p:nvPicPr>
          <p:cNvPr id="100354" name="Picture 2" descr="http://www.nat-geo.ru/upload/iblock/ceb/ceb22fc7a4e5f33e6f9ea5fda49cda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88640"/>
            <a:ext cx="4102453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Сельское хозяйство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Ведущая отрасль – животноводство. Мясошерстное овцеводство.</a:t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>В растениеводстве – 80% подсолнечника </a:t>
            </a:r>
            <a:r>
              <a:rPr lang="ru-RU" sz="3600" b="1" dirty="0" err="1" smtClean="0"/>
              <a:t>выращиваеся</a:t>
            </a:r>
            <a:r>
              <a:rPr lang="ru-RU" sz="3600" b="1" dirty="0" smtClean="0"/>
              <a:t> в ВК.</a:t>
            </a:r>
            <a:br>
              <a:rPr lang="ru-RU" sz="3600" b="1" dirty="0" smtClean="0"/>
            </a:br>
            <a:r>
              <a:rPr lang="ru-RU" sz="3600" b="1" dirty="0" smtClean="0"/>
              <a:t>Пчеловодство.</a:t>
            </a:r>
            <a:br>
              <a:rPr lang="ru-RU" sz="3600" b="1" dirty="0" smtClean="0"/>
            </a:br>
            <a:r>
              <a:rPr lang="ru-RU" sz="3600" b="1" dirty="0" smtClean="0"/>
              <a:t>Мараловодство. </a:t>
            </a:r>
            <a:endParaRPr lang="ru-RU" sz="36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3426" name="AutoShape 2" descr="http://nevseoboi.com.ua/uploads/posts/2010-01/1263583080_deer24_1600x12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28" name="Picture 4" descr="http://nevseoboi.com.ua/uploads/posts/2010-01/1263583080_deer24_160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736970" cy="65527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08719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Совместите полезные ископаемые и месторождения на которых они добываются.</a:t>
            </a:r>
            <a:endParaRPr lang="ru-RU" sz="2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836712"/>
            <a:ext cx="8856984" cy="5832648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836710"/>
          <a:ext cx="8784976" cy="5832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72"/>
                <a:gridCol w="3528392"/>
                <a:gridCol w="648072"/>
                <a:gridCol w="3960440"/>
              </a:tblGrid>
              <a:tr h="116653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1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err="1" smtClean="0"/>
                        <a:t>Бакырчик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Уголь</a:t>
                      </a:r>
                      <a:endParaRPr lang="ru-RU" sz="3200" b="1" dirty="0"/>
                    </a:p>
                  </a:txBody>
                  <a:tcPr/>
                </a:tc>
              </a:tr>
              <a:tr h="116653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2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err="1" smtClean="0"/>
                        <a:t>Риддерское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Б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Полиметаллы</a:t>
                      </a:r>
                      <a:endParaRPr lang="ru-RU" sz="3200" b="1" dirty="0"/>
                    </a:p>
                  </a:txBody>
                  <a:tcPr/>
                </a:tc>
              </a:tr>
              <a:tr h="116653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3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Николаевское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В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Золото </a:t>
                      </a:r>
                      <a:endParaRPr lang="ru-RU" sz="3200" b="1" dirty="0"/>
                    </a:p>
                  </a:txBody>
                  <a:tcPr/>
                </a:tc>
              </a:tr>
              <a:tr h="116653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4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err="1" smtClean="0"/>
                        <a:t>Сатпаевское</a:t>
                      </a:r>
                      <a:r>
                        <a:rPr lang="ru-RU" sz="3200" b="1" dirty="0" smtClean="0"/>
                        <a:t> 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Г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Медь </a:t>
                      </a:r>
                      <a:endParaRPr lang="ru-RU" sz="3200" b="1" dirty="0"/>
                    </a:p>
                  </a:txBody>
                  <a:tcPr/>
                </a:tc>
              </a:tr>
              <a:tr h="1166530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5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err="1" smtClean="0"/>
                        <a:t>Каражара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err="1" smtClean="0"/>
                        <a:t>д</a:t>
                      </a:r>
                      <a:endParaRPr lang="ru-RU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 smtClean="0"/>
                        <a:t>Титан </a:t>
                      </a:r>
                      <a:endParaRPr lang="ru-RU" sz="3200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640960" cy="6336703"/>
          </a:xfrm>
        </p:spPr>
        <p:txBody>
          <a:bodyPr>
            <a:normAutofit/>
          </a:bodyPr>
          <a:lstStyle/>
          <a:p>
            <a:r>
              <a:rPr lang="ru-RU" sz="5400" b="1" dirty="0" smtClean="0"/>
              <a:t>Экономический район </a:t>
            </a:r>
            <a:br>
              <a:rPr lang="ru-RU" sz="5400" b="1" dirty="0" smtClean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6600" b="1" dirty="0" smtClean="0"/>
              <a:t>ЗАПАДНЫЙ КАЗАХСТАН</a:t>
            </a:r>
            <a:endParaRPr lang="ru-RU" sz="6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76964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856984" cy="6552727"/>
          </a:xfrm>
        </p:spPr>
        <p:txBody>
          <a:bodyPr>
            <a:normAutofit/>
          </a:bodyPr>
          <a:lstStyle/>
          <a:p>
            <a:r>
              <a:rPr lang="ru-RU" b="1" dirty="0" smtClean="0"/>
              <a:t>СОСТАВ РЕГИОНА:</a:t>
            </a:r>
            <a:br>
              <a:rPr lang="ru-RU" b="1" dirty="0" smtClean="0"/>
            </a:br>
            <a:r>
              <a:rPr lang="ru-RU" sz="1800" b="1" dirty="0" smtClean="0"/>
              <a:t>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/>
              <a:t>Актюбинская, </a:t>
            </a:r>
            <a:r>
              <a:rPr lang="ru-RU" sz="4000" b="1" dirty="0" err="1" smtClean="0"/>
              <a:t>Атырауская</a:t>
            </a:r>
            <a:r>
              <a:rPr lang="ru-RU" sz="4000" b="1" dirty="0" smtClean="0"/>
              <a:t>, </a:t>
            </a:r>
            <a:r>
              <a:rPr lang="ru-RU" sz="4000" b="1" dirty="0" err="1" smtClean="0"/>
              <a:t>Западно-Казахстанская</a:t>
            </a:r>
            <a:r>
              <a:rPr lang="ru-RU" sz="4000" b="1" dirty="0" smtClean="0"/>
              <a:t>, </a:t>
            </a:r>
            <a:r>
              <a:rPr lang="ru-RU" sz="4000" b="1" dirty="0" err="1" smtClean="0"/>
              <a:t>Мангыстауская</a:t>
            </a:r>
            <a:r>
              <a:rPr lang="ru-RU" sz="4000" b="1" dirty="0" smtClean="0"/>
              <a:t> области.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Площадь 736 тыс. </a:t>
            </a:r>
            <a:r>
              <a:rPr lang="ru-RU" b="1" dirty="0" err="1" smtClean="0"/>
              <a:t>км.кв</a:t>
            </a:r>
            <a:r>
              <a:rPr lang="ru-RU" b="1" dirty="0" smtClean="0"/>
              <a:t>.</a:t>
            </a:r>
            <a:br>
              <a:rPr lang="ru-RU" b="1" dirty="0" smtClean="0"/>
            </a:br>
            <a:r>
              <a:rPr lang="ru-RU" b="1" dirty="0" smtClean="0"/>
              <a:t>Население – 2, 179 млн. чел. (15%).</a:t>
            </a:r>
            <a:br>
              <a:rPr lang="ru-RU" b="1" dirty="0" smtClean="0"/>
            </a:br>
            <a:r>
              <a:rPr lang="ru-RU" b="1" dirty="0" smtClean="0"/>
              <a:t>Средняя плотность – 3 чел/</a:t>
            </a:r>
            <a:r>
              <a:rPr lang="ru-RU" b="1" dirty="0" err="1" smtClean="0"/>
              <a:t>км.кв</a:t>
            </a:r>
            <a:r>
              <a:rPr lang="ru-RU" b="1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17232"/>
            <a:ext cx="6400800" cy="121568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8928992" cy="764703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 какими регионами граничит ЗК ?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омашний\Documents\Принт 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446" y="764704"/>
            <a:ext cx="7915033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2"/>
            <a:ext cx="8784976" cy="6624735"/>
          </a:xfrm>
        </p:spPr>
        <p:txBody>
          <a:bodyPr/>
          <a:lstStyle/>
          <a:p>
            <a:r>
              <a:rPr lang="ru-RU" dirty="0" smtClean="0">
                <a:latin typeface="Arial Black" pitchFamily="34" charset="0"/>
              </a:rPr>
              <a:t>Вспомните: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 в каких природных зонах расположен ЗК;</a:t>
            </a:r>
            <a:br>
              <a:rPr lang="ru-RU" dirty="0" smtClean="0"/>
            </a:br>
            <a:r>
              <a:rPr lang="ru-RU" dirty="0" smtClean="0"/>
              <a:t>- протекают ли по территории крупные реки, есть ли озёра?</a:t>
            </a:r>
            <a:br>
              <a:rPr lang="ru-RU" dirty="0" smtClean="0"/>
            </a:br>
            <a:r>
              <a:rPr lang="ru-RU" dirty="0" smtClean="0"/>
              <a:t>- </a:t>
            </a:r>
            <a:r>
              <a:rPr lang="ru-RU" dirty="0" err="1" smtClean="0"/>
              <a:t>Каими</a:t>
            </a:r>
            <a:r>
              <a:rPr lang="ru-RU" dirty="0" smtClean="0"/>
              <a:t> полезными ископаемыми богат регион;</a:t>
            </a:r>
            <a:br>
              <a:rPr lang="ru-RU" dirty="0" smtClean="0"/>
            </a:br>
            <a:r>
              <a:rPr lang="ru-RU" dirty="0" smtClean="0"/>
              <a:t>- какой имеет рельеф?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980727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Какие реки встречаются в регионе?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2708920"/>
            <a:ext cx="8280920" cy="3672408"/>
          </a:xfrm>
        </p:spPr>
        <p:txBody>
          <a:bodyPr>
            <a:noAutofit/>
          </a:bodyPr>
          <a:lstStyle/>
          <a:p>
            <a:pPr algn="l"/>
            <a:r>
              <a:rPr lang="ru-RU" sz="7200" b="1" dirty="0" smtClean="0">
                <a:solidFill>
                  <a:srgbClr val="FF0000"/>
                </a:solidFill>
              </a:rPr>
              <a:t>?   </a:t>
            </a:r>
          </a:p>
          <a:p>
            <a:pPr algn="l"/>
            <a:r>
              <a:rPr lang="ru-RU" sz="7200" b="1" dirty="0">
                <a:solidFill>
                  <a:srgbClr val="FF0000"/>
                </a:solidFill>
              </a:rPr>
              <a:t> </a:t>
            </a:r>
            <a:r>
              <a:rPr lang="ru-RU" sz="7200" b="1" dirty="0" smtClean="0">
                <a:solidFill>
                  <a:srgbClr val="FF0000"/>
                </a:solidFill>
              </a:rPr>
              <a:t>                                   </a:t>
            </a:r>
          </a:p>
          <a:p>
            <a:pPr algn="l"/>
            <a:r>
              <a:rPr lang="ru-RU" sz="7200" b="1" dirty="0">
                <a:solidFill>
                  <a:srgbClr val="FF0000"/>
                </a:solidFill>
              </a:rPr>
              <a:t> </a:t>
            </a:r>
            <a:r>
              <a:rPr lang="ru-RU" sz="7200" b="1" dirty="0" smtClean="0">
                <a:solidFill>
                  <a:srgbClr val="FF0000"/>
                </a:solidFill>
              </a:rPr>
              <a:t>                                  ?                                                                                 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Домашний\Documents\4910802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908720"/>
            <a:ext cx="5347788" cy="5625785"/>
          </a:xfrm>
          <a:prstGeom prst="rect">
            <a:avLst/>
          </a:prstGeom>
          <a:noFill/>
        </p:spPr>
      </p:pic>
      <p:sp>
        <p:nvSpPr>
          <p:cNvPr id="5" name="Стрелка вправо 4"/>
          <p:cNvSpPr/>
          <p:nvPr/>
        </p:nvSpPr>
        <p:spPr>
          <a:xfrm>
            <a:off x="1187624" y="3068960"/>
            <a:ext cx="3528392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13683422">
            <a:off x="6544225" y="4931734"/>
            <a:ext cx="1352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6633"/>
            <a:ext cx="8784976" cy="1584176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Рельеф казахстанской части Восточно-Европейской равнины: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556792"/>
            <a:ext cx="9144000" cy="530120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</a:rPr>
              <a:t>Общий Сырт </a:t>
            </a:r>
          </a:p>
          <a:p>
            <a:pPr>
              <a:buFontTx/>
              <a:buChar char="-"/>
            </a:pPr>
            <a:r>
              <a:rPr lang="ru-RU" b="1" dirty="0" err="1" smtClean="0">
                <a:solidFill>
                  <a:srgbClr val="0070C0"/>
                </a:solidFill>
              </a:rPr>
              <a:t>Урало-Эмбинское</a:t>
            </a:r>
            <a:r>
              <a:rPr lang="ru-RU" b="1" dirty="0" smtClean="0">
                <a:solidFill>
                  <a:srgbClr val="0070C0"/>
                </a:solidFill>
              </a:rPr>
              <a:t> (</a:t>
            </a:r>
            <a:r>
              <a:rPr lang="ru-RU" b="1" dirty="0" err="1" smtClean="0">
                <a:solidFill>
                  <a:srgbClr val="0070C0"/>
                </a:solidFill>
              </a:rPr>
              <a:t>Предуральское</a:t>
            </a:r>
            <a:r>
              <a:rPr lang="ru-RU" b="1" dirty="0" smtClean="0">
                <a:solidFill>
                  <a:srgbClr val="0070C0"/>
                </a:solidFill>
              </a:rPr>
              <a:t>) плато </a:t>
            </a:r>
          </a:p>
          <a:p>
            <a:pPr>
              <a:buFontTx/>
              <a:buChar char="-"/>
            </a:pPr>
            <a:r>
              <a:rPr lang="ru-RU" b="1" dirty="0" smtClean="0">
                <a:solidFill>
                  <a:srgbClr val="0070C0"/>
                </a:solidFill>
              </a:rPr>
              <a:t>Прикаспийская низменность 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.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Горы МУГОДЖАРЫ и МАНГЫСТАУ</a:t>
            </a:r>
          </a:p>
          <a:p>
            <a:r>
              <a:rPr lang="ru-RU" sz="3600" b="1" dirty="0" smtClean="0">
                <a:solidFill>
                  <a:srgbClr val="002060"/>
                </a:solidFill>
              </a:rPr>
              <a:t>Плато Устюрт и впадина </a:t>
            </a:r>
            <a:r>
              <a:rPr lang="ru-RU" sz="3600" b="1" dirty="0" err="1" smtClean="0">
                <a:solidFill>
                  <a:srgbClr val="002060"/>
                </a:solidFill>
              </a:rPr>
              <a:t>Кара-Гие</a:t>
            </a:r>
            <a:r>
              <a:rPr lang="ru-RU" sz="3600" b="1" dirty="0" smtClean="0">
                <a:solidFill>
                  <a:srgbClr val="002060"/>
                </a:solidFill>
              </a:rPr>
              <a:t> </a:t>
            </a:r>
          </a:p>
          <a:p>
            <a:endParaRPr lang="ru-RU" sz="3600" b="1" dirty="0" smtClean="0">
              <a:solidFill>
                <a:srgbClr val="002060"/>
              </a:solidFill>
            </a:endParaRPr>
          </a:p>
          <a:p>
            <a:r>
              <a:rPr lang="ru-RU" sz="2800" b="1" dirty="0" smtClean="0">
                <a:solidFill>
                  <a:srgbClr val="FF0000"/>
                </a:solidFill>
              </a:rPr>
              <a:t>На каком уровне расположено Каспийское море ?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64703"/>
          </a:xfrm>
        </p:spPr>
        <p:txBody>
          <a:bodyPr/>
          <a:lstStyle/>
          <a:p>
            <a:r>
              <a:rPr lang="ru-RU" dirty="0" smtClean="0"/>
              <a:t>Физическая карта Казахстана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омашний\Documents\0003-003-Karta-Kazakhsta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омашний\Documents\Карты\Kazahstan-fizicheskaya-kar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2487"/>
            <a:ext cx="9144000" cy="6253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Домашний\Documents\54NiBRq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36167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6737386">
            <a:off x="2105932" y="2001361"/>
            <a:ext cx="15336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Мугоджары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2564904"/>
            <a:ext cx="13508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Эмбинское</a:t>
            </a:r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плато</a:t>
            </a:r>
            <a:endParaRPr lang="ru-RU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3212976"/>
            <a:ext cx="19494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Прикаспийская </a:t>
            </a:r>
          </a:p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низменность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772816"/>
            <a:ext cx="10390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Общий </a:t>
            </a:r>
          </a:p>
          <a:p>
            <a:pPr algn="ctr"/>
            <a:r>
              <a:rPr lang="ru-RU" sz="2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сырт</a:t>
            </a:r>
            <a:endParaRPr lang="ru-RU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"/>
            <a:ext cx="8856984" cy="69269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Определите месторождения нефти, газа, хрома, никеля.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омашний\Documents\пс17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44000" cy="52687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64807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Природные зоны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00000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584416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Осетр - Фото 14532/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980728"/>
            <a:ext cx="8883298" cy="5063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Дневник Ugolieok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6096000" cy="4057650"/>
          </a:xfrm>
          <a:prstGeom prst="rect">
            <a:avLst/>
          </a:prstGeom>
          <a:noFill/>
        </p:spPr>
      </p:pic>
      <p:pic>
        <p:nvPicPr>
          <p:cNvPr id="26628" name="Picture 4" descr="В мире запрещен экспорт черной икры Новости. Новости дня на сайте Подробности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451906"/>
            <a:ext cx="4830713" cy="32152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Пеликаны гнездятся на копейских болотах - Челябинск - МК Челябинс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897" y="404664"/>
            <a:ext cx="8955569" cy="5976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Мне нравится !- я.р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3" y="116632"/>
            <a:ext cx="8928993" cy="6588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Дельта Волги и начало Каспийского мор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8896536" cy="59310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Ученые провели перепись каспийского тюленя РИА Дейта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8856984" cy="53141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00000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2879"/>
            <a:ext cx="9144000" cy="6492241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"/>
            <a:ext cx="8784976" cy="692695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Древний Каспий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омашний\Documents\atlantis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92696"/>
            <a:ext cx="8899390" cy="606885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04248" y="1268760"/>
            <a:ext cx="216024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Северный </a:t>
            </a:r>
          </a:p>
          <a:p>
            <a:pPr algn="ctr"/>
            <a:r>
              <a:rPr lang="ru-RU" sz="32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Ледовитый </a:t>
            </a:r>
          </a:p>
          <a:p>
            <a:pPr algn="ctr"/>
            <a:r>
              <a:rPr lang="ru-RU" sz="32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океан</a:t>
            </a:r>
            <a:endParaRPr lang="ru-RU" sz="32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164288" y="3501008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Наголоват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917"/>
            <a:ext cx="9144000" cy="6858001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932040" y="188640"/>
            <a:ext cx="39196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Общий сырт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полупустыня - Самое интересное в блога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00" y="332656"/>
            <a:ext cx="8964996" cy="597666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15816" y="404664"/>
            <a:ext cx="597907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Прикаспийская низменность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648071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Уральские горы - </a:t>
            </a:r>
            <a:r>
              <a:rPr lang="ru-RU" sz="3600" b="1" dirty="0" err="1" smtClean="0"/>
              <a:t>Мугоджары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Возвышенность Общий Сырт (Obshchy Syrt Plateau) Оренбург Россия - информация для турист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77989" cy="53160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4"/>
            <a:ext cx="7772400" cy="5544617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Экономический регион - </a:t>
            </a:r>
            <a:br>
              <a:rPr lang="ru-RU" sz="6000" b="1" dirty="0" smtClean="0"/>
            </a:br>
            <a:r>
              <a:rPr lang="ru-RU" sz="6000" b="1" i="1" dirty="0" smtClean="0"/>
              <a:t>СЕВЕРНЫЙ КАЗАХСТАН</a:t>
            </a:r>
            <a:endParaRPr lang="ru-RU" sz="60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869160"/>
            <a:ext cx="6400800" cy="76964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6624735"/>
          </a:xfrm>
        </p:spPr>
        <p:txBody>
          <a:bodyPr/>
          <a:lstStyle/>
          <a:p>
            <a:r>
              <a:rPr lang="ru-RU" dirty="0" smtClean="0"/>
              <a:t>Площадь региона:  565 тыс. км. кв.</a:t>
            </a:r>
            <a:br>
              <a:rPr lang="ru-RU" dirty="0" smtClean="0"/>
            </a:br>
            <a:r>
              <a:rPr lang="ru-RU" dirty="0" smtClean="0"/>
              <a:t>Население:  3727 тыс. чел.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/>
              <a:t>Какие области входят в Северный Казахстан ?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712968" cy="633670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омашний\Documents\Принт 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-5665"/>
            <a:ext cx="8915723" cy="68636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2" cy="136815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Вспомним где находится </a:t>
            </a:r>
            <a:r>
              <a:rPr lang="ru-RU" sz="2400" b="1" dirty="0" err="1" smtClean="0"/>
              <a:t>Торгайское</a:t>
            </a:r>
            <a:r>
              <a:rPr lang="ru-RU" sz="2400" b="1" dirty="0" smtClean="0"/>
              <a:t> плато, частью какой низменности является Северо-казахская равнина, в какой физико-географической области расположена столица – Астана?</a:t>
            </a:r>
            <a:endParaRPr lang="ru-RU" sz="2400" b="1" dirty="0"/>
          </a:p>
        </p:txBody>
      </p:sp>
      <p:pic>
        <p:nvPicPr>
          <p:cNvPr id="3" name="Рисунок 2" descr="Karta_kazakhstan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28800"/>
            <a:ext cx="9144000" cy="4813788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ru-RU" dirty="0" smtClean="0"/>
              <a:t>В Северном Казахстане много рек, озёр:</a:t>
            </a:r>
            <a:br>
              <a:rPr lang="ru-RU" dirty="0" smtClean="0"/>
            </a:br>
            <a:r>
              <a:rPr lang="ru-RU" dirty="0" smtClean="0"/>
              <a:t>Иртыш, Ишим (Есиль), Тобол, </a:t>
            </a:r>
            <a:r>
              <a:rPr lang="ru-RU" dirty="0" err="1" smtClean="0"/>
              <a:t>Силеты</a:t>
            </a:r>
            <a:r>
              <a:rPr lang="ru-RU" dirty="0" smtClean="0"/>
              <a:t>, Шидерты, Шагала и др.</a:t>
            </a:r>
            <a:br>
              <a:rPr lang="ru-RU" dirty="0" smtClean="0"/>
            </a:br>
            <a:r>
              <a:rPr lang="ru-RU" dirty="0" smtClean="0"/>
              <a:t>Озёра: Кушмурун, </a:t>
            </a:r>
            <a:r>
              <a:rPr lang="ru-RU" dirty="0" err="1" smtClean="0"/>
              <a:t>Тениз</a:t>
            </a:r>
            <a:r>
              <a:rPr lang="ru-RU" dirty="0" smtClean="0"/>
              <a:t> (</a:t>
            </a:r>
            <a:r>
              <a:rPr lang="ru-RU" dirty="0" err="1" smtClean="0"/>
              <a:t>Коргальджин</a:t>
            </a:r>
            <a:r>
              <a:rPr lang="ru-RU" dirty="0" smtClean="0"/>
              <a:t>), </a:t>
            </a:r>
            <a:r>
              <a:rPr lang="ru-RU" dirty="0" err="1" smtClean="0"/>
              <a:t>Бурабай</a:t>
            </a:r>
            <a:r>
              <a:rPr lang="ru-RU" dirty="0" smtClean="0"/>
              <a:t> и др.</a:t>
            </a:r>
            <a:endParaRPr lang="ru-RU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64807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Природные зоны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00000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58441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"/>
            <a:ext cx="8784976" cy="126876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Определите по карте с какими другими экономическими регионами граничит ЦК?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омашний\Documents\Принт 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7295849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омашний\Documents\ск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557"/>
            <a:ext cx="7632848" cy="6830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877272"/>
          </a:xfrm>
        </p:spPr>
        <p:txBody>
          <a:bodyPr/>
          <a:lstStyle/>
          <a:p>
            <a:pPr algn="l"/>
            <a:r>
              <a:rPr lang="ru-RU" sz="3200" b="1" dirty="0" smtClean="0"/>
              <a:t>                    Полезные ископаемые: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- </a:t>
            </a:r>
            <a:r>
              <a:rPr lang="ru-RU" sz="3200" b="1" dirty="0" err="1" smtClean="0"/>
              <a:t>Соколовско-Сарбайское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Лисаковское</a:t>
            </a:r>
            <a:r>
              <a:rPr lang="ru-RU" sz="3200" b="1" dirty="0" smtClean="0"/>
              <a:t>  месторождение железа;</a:t>
            </a:r>
            <a:br>
              <a:rPr lang="ru-RU" sz="3200" b="1" dirty="0" smtClean="0"/>
            </a:br>
            <a:r>
              <a:rPr lang="ru-RU" sz="3200" b="1" dirty="0" smtClean="0"/>
              <a:t>- </a:t>
            </a:r>
            <a:r>
              <a:rPr lang="ru-RU" sz="3200" b="1" dirty="0" err="1" smtClean="0"/>
              <a:t>Екибастузский</a:t>
            </a:r>
            <a:r>
              <a:rPr lang="ru-RU" sz="3200" b="1" dirty="0" smtClean="0"/>
              <a:t> каменный уголь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200" b="1" dirty="0" smtClean="0"/>
              <a:t>- </a:t>
            </a:r>
            <a:r>
              <a:rPr lang="ru-RU" sz="3200" b="1" dirty="0" err="1" smtClean="0"/>
              <a:t>Майкубинский</a:t>
            </a:r>
            <a:r>
              <a:rPr lang="ru-RU" sz="3200" b="1" dirty="0" smtClean="0"/>
              <a:t> бурый уголь;</a:t>
            </a:r>
            <a:br>
              <a:rPr lang="ru-RU" sz="3200" b="1" dirty="0" smtClean="0"/>
            </a:br>
            <a:r>
              <a:rPr lang="ru-RU" sz="3200" b="1" dirty="0" smtClean="0"/>
              <a:t>- </a:t>
            </a:r>
            <a:r>
              <a:rPr lang="ru-RU" sz="3200" b="1" dirty="0" err="1" smtClean="0"/>
              <a:t>Амангельдинское</a:t>
            </a:r>
            <a:r>
              <a:rPr lang="ru-RU" sz="3200" b="1" dirty="0" smtClean="0"/>
              <a:t> (Аркалык) месторождение бокситов;</a:t>
            </a:r>
            <a:br>
              <a:rPr lang="ru-RU" sz="3200" b="1" dirty="0" smtClean="0"/>
            </a:br>
            <a:r>
              <a:rPr lang="ru-RU" sz="3200" b="1" dirty="0" smtClean="0"/>
              <a:t>- Васильковское, </a:t>
            </a:r>
            <a:r>
              <a:rPr lang="ru-RU" sz="3200" b="1" dirty="0" err="1" smtClean="0"/>
              <a:t>Степнякское</a:t>
            </a:r>
            <a:r>
              <a:rPr lang="ru-RU" sz="3200" b="1" dirty="0" smtClean="0"/>
              <a:t> месторождение золота;</a:t>
            </a:r>
            <a:br>
              <a:rPr lang="ru-RU" sz="3200" b="1" dirty="0" smtClean="0"/>
            </a:br>
            <a:r>
              <a:rPr lang="ru-RU" sz="3200" b="1" dirty="0" smtClean="0"/>
              <a:t>- </a:t>
            </a:r>
            <a:r>
              <a:rPr lang="ru-RU" sz="3200" b="1" dirty="0" err="1" smtClean="0"/>
              <a:t>Жетикара</a:t>
            </a:r>
            <a:r>
              <a:rPr lang="ru-RU" sz="3200" b="1" dirty="0" smtClean="0"/>
              <a:t> - асбест .</a:t>
            </a:r>
            <a:endParaRPr lang="ru-RU" sz="3200" b="1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6552727"/>
          </a:xfrm>
        </p:spPr>
        <p:txBody>
          <a:bodyPr/>
          <a:lstStyle/>
          <a:p>
            <a:r>
              <a:rPr lang="ru-RU" dirty="0" smtClean="0"/>
              <a:t>Климат Северного Казахстана – умеренный, резко-континентальный.</a:t>
            </a:r>
            <a:br>
              <a:rPr lang="ru-RU" dirty="0" smtClean="0"/>
            </a:br>
            <a:r>
              <a:rPr lang="ru-RU" dirty="0" smtClean="0"/>
              <a:t>Осадков выпадает 400 – 500 мм. (70% из них – в летний период).</a:t>
            </a:r>
            <a:br>
              <a:rPr lang="ru-RU" dirty="0" smtClean="0"/>
            </a:br>
            <a:r>
              <a:rPr lang="ru-RU" dirty="0" smtClean="0"/>
              <a:t>Арктические, умеренные, тропические воздушные массы.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3"/>
            <a:ext cx="8928992" cy="1512167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dirty="0" smtClean="0"/>
              <a:t>Западные воздушные массы – циклоны </a:t>
            </a:r>
            <a:br>
              <a:rPr lang="ru-RU" sz="3200" dirty="0" smtClean="0"/>
            </a:br>
            <a:r>
              <a:rPr lang="ru-RU" sz="3200" dirty="0" smtClean="0"/>
              <a:t>Арктические антициклоны</a:t>
            </a:r>
            <a:br>
              <a:rPr lang="ru-RU" sz="3200" dirty="0" smtClean="0"/>
            </a:br>
            <a:r>
              <a:rPr lang="ru-RU" sz="3200" dirty="0" smtClean="0"/>
              <a:t>Субтропические знойные ветры. 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BenFigure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628800"/>
            <a:ext cx="8727111" cy="5229200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>
          <a:xfrm>
            <a:off x="1979712" y="3861048"/>
            <a:ext cx="1584176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7910308">
            <a:off x="2966018" y="4777262"/>
            <a:ext cx="1339756" cy="3998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6262860">
            <a:off x="3387970" y="2717371"/>
            <a:ext cx="1463003" cy="73328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12-конечная звезда 7"/>
          <p:cNvSpPr/>
          <p:nvPr/>
        </p:nvSpPr>
        <p:spPr>
          <a:xfrm>
            <a:off x="4067944" y="2852936"/>
            <a:ext cx="432048" cy="410344"/>
          </a:xfrm>
          <a:prstGeom prst="star1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Выноска-облако 8"/>
          <p:cNvSpPr/>
          <p:nvPr/>
        </p:nvSpPr>
        <p:spPr>
          <a:xfrm>
            <a:off x="1331640" y="4005064"/>
            <a:ext cx="576064" cy="28803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Выноска-облако 9"/>
          <p:cNvSpPr/>
          <p:nvPr/>
        </p:nvSpPr>
        <p:spPr>
          <a:xfrm>
            <a:off x="2555776" y="3645024"/>
            <a:ext cx="850776" cy="28803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Выноска-облако 10"/>
          <p:cNvSpPr/>
          <p:nvPr/>
        </p:nvSpPr>
        <p:spPr>
          <a:xfrm>
            <a:off x="2411760" y="4077072"/>
            <a:ext cx="576064" cy="36004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12-конечная звезда 11"/>
          <p:cNvSpPr/>
          <p:nvPr/>
        </p:nvSpPr>
        <p:spPr>
          <a:xfrm>
            <a:off x="3563888" y="5013176"/>
            <a:ext cx="423664" cy="432048"/>
          </a:xfrm>
          <a:prstGeom prst="star1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6588224" y="260648"/>
            <a:ext cx="1584176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6588224" y="620688"/>
            <a:ext cx="1296144" cy="50405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6588224" y="1124744"/>
            <a:ext cx="1339756" cy="39981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5832648"/>
          </a:xfrm>
        </p:spPr>
        <p:txBody>
          <a:bodyPr/>
          <a:lstStyle/>
          <a:p>
            <a:r>
              <a:rPr lang="ru-RU" b="1" dirty="0" smtClean="0"/>
              <a:t>Земельные ресурсы: 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Почвы чернозёмные. </a:t>
            </a:r>
            <a:br>
              <a:rPr lang="ru-RU" dirty="0" smtClean="0"/>
            </a:br>
            <a:r>
              <a:rPr lang="ru-RU" dirty="0" smtClean="0"/>
              <a:t> Пашни занимают – 37% (в основном пшеница).</a:t>
            </a:r>
            <a:br>
              <a:rPr lang="ru-RU" dirty="0" smtClean="0"/>
            </a:br>
            <a:r>
              <a:rPr lang="ru-RU" dirty="0" smtClean="0"/>
              <a:t>Пастбища  - 61%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941168"/>
            <a:ext cx="6400800" cy="697632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Домашний\Documents\ск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5034"/>
            <a:ext cx="8856983" cy="6762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78698"/>
          </a:xfrm>
        </p:spPr>
        <p:txBody>
          <a:bodyPr/>
          <a:lstStyle/>
          <a:p>
            <a:r>
              <a:rPr lang="ru-RU" sz="3200" b="1" dirty="0" smtClean="0"/>
              <a:t>По территории края проходят 4 крупные железные дороги:</a:t>
            </a:r>
            <a:br>
              <a:rPr lang="ru-RU" sz="3200" b="1" dirty="0" smtClean="0"/>
            </a:br>
            <a:r>
              <a:rPr lang="ru-RU" sz="3200" b="1" dirty="0" smtClean="0"/>
              <a:t>- Великая Сибирская магистраль;</a:t>
            </a:r>
            <a:br>
              <a:rPr lang="ru-RU" sz="3200" b="1" dirty="0" smtClean="0"/>
            </a:br>
            <a:r>
              <a:rPr lang="ru-RU" sz="3200" b="1" dirty="0" smtClean="0"/>
              <a:t>- </a:t>
            </a:r>
            <a:r>
              <a:rPr lang="ru-RU" sz="3200" b="1" dirty="0" err="1" smtClean="0"/>
              <a:t>Средне-Сибирская</a:t>
            </a:r>
            <a:r>
              <a:rPr lang="ru-RU" sz="3200" b="1" dirty="0" smtClean="0"/>
              <a:t> магистраль;</a:t>
            </a:r>
            <a:br>
              <a:rPr lang="ru-RU" sz="3200" b="1" dirty="0" smtClean="0"/>
            </a:br>
            <a:r>
              <a:rPr lang="ru-RU" sz="3200" b="1" dirty="0" smtClean="0"/>
              <a:t>- Южно-Сибирская магистраль;</a:t>
            </a:r>
            <a:br>
              <a:rPr lang="ru-RU" sz="3200" b="1" dirty="0" smtClean="0"/>
            </a:br>
            <a:r>
              <a:rPr lang="ru-RU" sz="3200" b="1" dirty="0" smtClean="0"/>
              <a:t>- </a:t>
            </a:r>
            <a:r>
              <a:rPr lang="ru-RU" sz="3200" b="1" dirty="0" err="1" smtClean="0"/>
              <a:t>Трансказахстанская</a:t>
            </a:r>
            <a:r>
              <a:rPr lang="ru-RU" sz="3200" b="1" dirty="0" smtClean="0"/>
              <a:t> железнодорожная магистраль.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prezentaciya-na-temu-transportnyj-kompleks-kazahstana-slide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9144000" cy="594928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schema-zeleznice-kazachstanu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8476"/>
            <a:ext cx="9144000" cy="6301047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Население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dirty="0" smtClean="0"/>
              <a:t> 22% населения страны. </a:t>
            </a:r>
            <a:br>
              <a:rPr lang="ru-RU" sz="3200" dirty="0" smtClean="0"/>
            </a:br>
            <a:r>
              <a:rPr lang="ru-RU" sz="3200" dirty="0" smtClean="0"/>
              <a:t>Из них 50% - живут в городах (урбанизация)</a:t>
            </a:r>
            <a:br>
              <a:rPr lang="ru-RU" sz="3200" dirty="0" smtClean="0"/>
            </a:br>
            <a:r>
              <a:rPr lang="ru-RU" sz="3200" dirty="0" smtClean="0"/>
              <a:t>Коренное население – 25 – 30 %</a:t>
            </a:r>
            <a:br>
              <a:rPr lang="ru-RU" sz="3200" dirty="0" smtClean="0"/>
            </a:br>
            <a:r>
              <a:rPr lang="ru-RU" sz="3200" dirty="0" smtClean="0"/>
              <a:t>Средняя плотность: 6,6 чел./</a:t>
            </a:r>
            <a:r>
              <a:rPr lang="ru-RU" sz="3200" dirty="0" err="1" smtClean="0"/>
              <a:t>км.кв</a:t>
            </a:r>
            <a:r>
              <a:rPr lang="ru-RU" sz="3200" dirty="0" smtClean="0"/>
              <a:t>.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омашний\Documents\Принт 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8704"/>
            <a:ext cx="9144000" cy="51405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620687"/>
          </a:xfrm>
        </p:spPr>
        <p:txBody>
          <a:bodyPr>
            <a:noAutofit/>
          </a:bodyPr>
          <a:lstStyle/>
          <a:p>
            <a:r>
              <a:rPr lang="ru-RU" sz="3600" dirty="0" smtClean="0"/>
              <a:t>Карьер «Богатырь». Экибастуз. 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КМА, карьер Лебединского ГО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77" y="620688"/>
            <a:ext cx="9146177" cy="6237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"/>
            <a:ext cx="8208912" cy="980727"/>
          </a:xfrm>
        </p:spPr>
        <p:txBody>
          <a:bodyPr/>
          <a:lstStyle/>
          <a:p>
            <a:r>
              <a:rPr lang="ru-RU" b="1" dirty="0" smtClean="0"/>
              <a:t>Васильковский ГОК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9635" name="Picture 3" descr="C:\Users\Домашний\Documents\d5ggLg3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243" y="764704"/>
            <a:ext cx="8837345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к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246" y="764704"/>
            <a:ext cx="9023508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70586"/>
          </a:xfrm>
        </p:spPr>
        <p:txBody>
          <a:bodyPr>
            <a:normAutofit/>
          </a:bodyPr>
          <a:lstStyle/>
          <a:p>
            <a:r>
              <a:rPr lang="ru-RU" sz="5400" b="1" i="1" dirty="0" smtClean="0"/>
              <a:t>ЮЖНЫЙ КАЗАХСТАН</a:t>
            </a:r>
            <a:endParaRPr lang="ru-RU" sz="5400" b="1" i="1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ло - копия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703" y="1196752"/>
            <a:ext cx="8856594" cy="4464496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Домашний\Documents\Карта к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7"/>
            <a:ext cx="9144000" cy="6171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6633"/>
            <a:ext cx="7772400" cy="64807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Природные зоны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000004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5844169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712968" cy="633670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омашний\Documents\Принт 2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-5665"/>
            <a:ext cx="8915723" cy="68636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856984" cy="6624735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Климат казахстанской части </a:t>
            </a:r>
            <a:br>
              <a:rPr lang="ru-RU" sz="3200" b="1" dirty="0" smtClean="0"/>
            </a:br>
            <a:r>
              <a:rPr lang="ru-RU" sz="3200" b="1" dirty="0" smtClean="0"/>
              <a:t>Тянь-Шаня сухой, неустойчивый. </a:t>
            </a:r>
            <a:br>
              <a:rPr lang="ru-RU" sz="3200" b="1" dirty="0" smtClean="0"/>
            </a:br>
            <a:r>
              <a:rPr lang="ru-RU" sz="3200" b="1" dirty="0" smtClean="0"/>
              <a:t>Зимой сюда доходят с севера полярные воздушные массы, а летом – тропические.</a:t>
            </a:r>
            <a:br>
              <a:rPr lang="ru-RU" sz="3200" b="1" dirty="0" smtClean="0"/>
            </a:br>
            <a:r>
              <a:rPr lang="ru-RU" sz="3200" b="1" dirty="0" smtClean="0"/>
              <a:t>Высоко в горах очень холодно и много снега. Настоящее лето там наступает только в июне. Поэтому там растёт тайга (тянь-шаньские ели).</a:t>
            </a:r>
            <a:br>
              <a:rPr lang="ru-RU" sz="3200" b="1" dirty="0" smtClean="0"/>
            </a:br>
            <a:r>
              <a:rPr lang="ru-RU" sz="3200" b="1" dirty="0" smtClean="0"/>
              <a:t>Осенью и весной в предгорьях часто случаются заморозки. </a:t>
            </a:r>
            <a:br>
              <a:rPr lang="ru-RU" sz="3200" b="1" dirty="0" smtClean="0"/>
            </a:br>
            <a:r>
              <a:rPr lang="ru-RU" sz="3200" b="1" dirty="0" smtClean="0"/>
              <a:t>Летом дуют горячие, знойные ветры – суховеи.</a:t>
            </a:r>
            <a:br>
              <a:rPr lang="ru-RU" sz="3200" b="1" dirty="0" smtClean="0"/>
            </a:b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589240"/>
            <a:ext cx="6400800" cy="432048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772815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/>
              <a:t> Каратау Хребет                                                                               Кетмень     </a:t>
            </a:r>
            <a:br>
              <a:rPr lang="ru-RU" sz="2400" b="1" dirty="0" smtClean="0"/>
            </a:br>
            <a:r>
              <a:rPr lang="ru-RU" sz="2400" b="1" dirty="0" smtClean="0"/>
              <a:t>            </a:t>
            </a:r>
            <a:r>
              <a:rPr lang="ru-RU" sz="2400" b="1" dirty="0" err="1" smtClean="0"/>
              <a:t>Кыргызский</a:t>
            </a:r>
            <a:r>
              <a:rPr lang="ru-RU" sz="2400" b="1" dirty="0" smtClean="0"/>
              <a:t> Алатау                                          </a:t>
            </a:r>
            <a:r>
              <a:rPr lang="ru-RU" sz="2400" b="1" dirty="0" err="1" smtClean="0"/>
              <a:t>Кунгей</a:t>
            </a:r>
            <a:r>
              <a:rPr lang="ru-RU" sz="2400" b="1" dirty="0" smtClean="0"/>
              <a:t> Алатау </a:t>
            </a:r>
            <a:br>
              <a:rPr lang="ru-RU" sz="2400" b="1" dirty="0" smtClean="0"/>
            </a:br>
            <a:r>
              <a:rPr lang="ru-RU" sz="2400" b="1" dirty="0" smtClean="0"/>
              <a:t>                           Чу – </a:t>
            </a:r>
            <a:r>
              <a:rPr lang="ru-RU" sz="2400" b="1" dirty="0" err="1" smtClean="0"/>
              <a:t>Илийские</a:t>
            </a:r>
            <a:r>
              <a:rPr lang="ru-RU" sz="2400" b="1" dirty="0" smtClean="0"/>
              <a:t> горы    </a:t>
            </a:r>
            <a:r>
              <a:rPr lang="ru-RU" sz="2400" b="1" dirty="0" err="1" smtClean="0"/>
              <a:t>Заилийские</a:t>
            </a:r>
            <a:r>
              <a:rPr lang="ru-RU" sz="2400" b="1" dirty="0" smtClean="0"/>
              <a:t> Алатау</a:t>
            </a:r>
            <a:endParaRPr lang="ru-RU" sz="2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омашний\Documents\ск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695" y="1556792"/>
            <a:ext cx="9175695" cy="4968552"/>
          </a:xfrm>
          <a:prstGeom prst="rect">
            <a:avLst/>
          </a:prstGeom>
          <a:noFill/>
        </p:spPr>
      </p:pic>
      <p:sp>
        <p:nvSpPr>
          <p:cNvPr id="5" name="Стрелка вниз 4"/>
          <p:cNvSpPr/>
          <p:nvPr/>
        </p:nvSpPr>
        <p:spPr>
          <a:xfrm rot="21397447">
            <a:off x="754825" y="690742"/>
            <a:ext cx="267821" cy="31002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20335562">
            <a:off x="2010570" y="1053364"/>
            <a:ext cx="280884" cy="39255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20591652">
            <a:off x="3546994" y="1466073"/>
            <a:ext cx="249811" cy="241055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1340">
            <a:off x="5833875" y="1379402"/>
            <a:ext cx="296895" cy="335814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 rot="1403062">
            <a:off x="6764375" y="892964"/>
            <a:ext cx="295770" cy="421453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210727">
            <a:off x="7858676" y="633204"/>
            <a:ext cx="316879" cy="37193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Принт 1 - копия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2" y="1052736"/>
            <a:ext cx="9141738" cy="4753704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3"/>
            <a:ext cx="8928992" cy="1152127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Высшая точка </a:t>
            </a:r>
            <a:r>
              <a:rPr lang="ru-RU" sz="3200" b="1" dirty="0" err="1" smtClean="0"/>
              <a:t>Тянь-Шаньских</a:t>
            </a:r>
            <a:r>
              <a:rPr lang="ru-RU" sz="3200" b="1" dirty="0" smtClean="0"/>
              <a:t> гор – </a:t>
            </a:r>
            <a:br>
              <a:rPr lang="ru-RU" sz="3200" b="1" dirty="0" smtClean="0"/>
            </a:br>
            <a:r>
              <a:rPr lang="ru-RU" sz="3200" b="1" dirty="0" smtClean="0"/>
              <a:t>вершина (пик) </a:t>
            </a:r>
            <a:r>
              <a:rPr lang="ru-RU" sz="3200" b="1" dirty="0" err="1" smtClean="0"/>
              <a:t>Хан-Тенгри</a:t>
            </a:r>
            <a:r>
              <a:rPr lang="ru-RU" sz="3200" b="1" dirty="0" smtClean="0"/>
              <a:t> (6995м.)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f854727f206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052846" cy="5661248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476671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Пик Талгар – высшая точка </a:t>
            </a:r>
            <a:r>
              <a:rPr lang="ru-RU" sz="2800" b="1" dirty="0" err="1" smtClean="0"/>
              <a:t>Заилийского</a:t>
            </a:r>
            <a:r>
              <a:rPr lang="ru-RU" sz="2800" b="1" dirty="0" smtClean="0"/>
              <a:t> Алатау. 4973м.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4dd86fdf349586d46c85c87f3c1e0a78_i-4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69442"/>
            <a:ext cx="8556104" cy="6388558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Mountain.kz: Публикации о горах, альпинистах и скалолаза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764703"/>
          </a:xfrm>
        </p:spPr>
        <p:txBody>
          <a:bodyPr>
            <a:normAutofit/>
          </a:bodyPr>
          <a:lstStyle/>
          <a:p>
            <a:r>
              <a:rPr lang="ru-RU" dirty="0" smtClean="0"/>
              <a:t>Реки </a:t>
            </a:r>
            <a:r>
              <a:rPr lang="ru-RU" dirty="0" err="1" smtClean="0"/>
              <a:t>Жетысу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6802" name="Picture 2" descr="VOX POPULI - Жетысу. Обретенный ра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5"/>
            <a:ext cx="9111468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24743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Большая и Малая </a:t>
            </a:r>
            <a:r>
              <a:rPr lang="ru-RU" sz="2800" b="1" dirty="0" err="1" smtClean="0"/>
              <a:t>Алматинки</a:t>
            </a:r>
            <a:r>
              <a:rPr lang="ru-RU" sz="2800" b="1" dirty="0" smtClean="0"/>
              <a:t>, Талгар, Чилик, Каскелен, </a:t>
            </a:r>
            <a:r>
              <a:rPr lang="ru-RU" sz="2800" b="1" dirty="0" err="1" smtClean="0"/>
              <a:t>Чарын</a:t>
            </a:r>
            <a:r>
              <a:rPr lang="ru-RU" sz="2800" b="1" dirty="0" smtClean="0"/>
              <a:t>, Чу, Или, Каратал, Лепсы, Аягуз  и др. 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Домашний\Documents\ск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157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"/>
            <a:ext cx="8640960" cy="620687"/>
          </a:xfrm>
        </p:spPr>
        <p:txBody>
          <a:bodyPr>
            <a:normAutofit/>
          </a:bodyPr>
          <a:lstStyle/>
          <a:p>
            <a:r>
              <a:rPr lang="ru-RU" sz="2800" b="1" dirty="0" err="1" smtClean="0"/>
              <a:t>Капчагайское</a:t>
            </a:r>
            <a:r>
              <a:rPr lang="ru-RU" sz="2800" b="1" dirty="0" smtClean="0"/>
              <a:t> водохранилище. 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76056" y="548680"/>
            <a:ext cx="3960440" cy="2880320"/>
          </a:xfrm>
        </p:spPr>
        <p:txBody>
          <a:bodyPr>
            <a:normAutofit lnSpcReduction="10000"/>
          </a:bodyPr>
          <a:lstStyle/>
          <a:p>
            <a:r>
              <a:rPr lang="ru-RU" sz="2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Капчагайское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водохранилище появилось в результате возведения на р.Или плотины </a:t>
            </a:r>
          </a:p>
          <a:p>
            <a:r>
              <a:rPr lang="ru-RU" sz="2400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Капчагайской</a:t>
            </a:r>
            <a:r>
              <a:rPr lang="ru-RU" sz="24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ГЭС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Ещё одна крупная ГЭС была построена на р.Сырдарья (</a:t>
            </a:r>
            <a:r>
              <a:rPr lang="ru-RU" sz="2400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Шардарьинская</a:t>
            </a:r>
            <a:r>
              <a:rPr lang="ru-RU" sz="24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ГЭС</a:t>
            </a:r>
            <a:r>
              <a:rPr lang="ru-RU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8850" name="Picture 2" descr="Капчагайское водохранилищ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4716016" cy="3406012"/>
          </a:xfrm>
          <a:prstGeom prst="rect">
            <a:avLst/>
          </a:prstGeom>
          <a:noFill/>
        </p:spPr>
      </p:pic>
      <p:pic>
        <p:nvPicPr>
          <p:cNvPr id="78852" name="Picture 4" descr="Легенды &quot;Небесных Гор&quot; :: Фотоальбомы :: Автотуризм и автопутешествия. . Клуб 402km.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73016"/>
            <a:ext cx="4750153" cy="3168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panthera-uncia-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d355af03ef842150b357cccebd5352f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3843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378822"/>
            <a:ext cx="9105267" cy="6074514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50" name="AutoShape 2" descr="Фото жизнь - информация по фотограф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800xschelje3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6888"/>
            <a:ext cx="9144000" cy="636422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Принт 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2710"/>
            <a:ext cx="8064896" cy="683258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dirty="0" err="1" smtClean="0"/>
              <a:t>Тянь-Шаньские</a:t>
            </a:r>
            <a:r>
              <a:rPr lang="ru-RU" dirty="0" smtClean="0"/>
              <a:t> голубые ели</a:t>
            </a:r>
            <a:endParaRPr lang="ru-RU" dirty="0"/>
          </a:p>
        </p:txBody>
      </p:sp>
      <p:pic>
        <p:nvPicPr>
          <p:cNvPr id="89090" name="Picture 2" descr="Фото жизнь - информация по фотограф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836712"/>
            <a:ext cx="8788165" cy="58685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36711"/>
          </a:xfrm>
        </p:spPr>
        <p:txBody>
          <a:bodyPr/>
          <a:lstStyle/>
          <a:p>
            <a:r>
              <a:rPr lang="ru-RU" b="1" dirty="0" smtClean="0">
                <a:latin typeface="Monotype Corsiva" pitchFamily="66" charset="0"/>
              </a:rPr>
              <a:t>МЕДЕУ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0114" name="Picture 2" descr="http://www.sachkodrom.ru/a_php/ESGallery/pgallery/group/228/b_9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28700"/>
            <a:ext cx="8172400" cy="6129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1138" name="Picture 2" descr="undermining: красивые фото меде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88" y="404664"/>
            <a:ext cx="9121012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28867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210"/>
            <a:ext cx="9144000" cy="686042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Чингизхан был казахо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661" y="0"/>
            <a:ext cx="914957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91329" y="116632"/>
            <a:ext cx="567315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Курумы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Zhongar Alatau DS kom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7714"/>
            <a:ext cx="9144000" cy="6082572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ло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2940"/>
            <a:ext cx="8640960" cy="681212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66730"/>
          </a:xfrm>
        </p:spPr>
        <p:txBody>
          <a:bodyPr>
            <a:normAutofit/>
          </a:bodyPr>
          <a:lstStyle/>
          <a:p>
            <a:r>
              <a:rPr lang="ru-RU" sz="3200" b="1" u="sng" dirty="0" smtClean="0"/>
              <a:t>ПОЛЕЗНЫЕ ИСКОПАЕМЫЕ</a:t>
            </a:r>
            <a:br>
              <a:rPr lang="ru-RU" sz="3200" b="1" u="sng" dirty="0" smtClean="0"/>
            </a:br>
            <a:r>
              <a:rPr lang="ru-RU" sz="3200" b="1" u="sng" dirty="0" err="1" smtClean="0"/>
              <a:t>Каратауские</a:t>
            </a:r>
            <a:r>
              <a:rPr lang="ru-RU" sz="3200" b="1" u="sng" dirty="0" smtClean="0"/>
              <a:t> горы </a:t>
            </a:r>
            <a:r>
              <a:rPr lang="ru-RU" sz="3200" b="1" dirty="0" smtClean="0"/>
              <a:t>богаты фосфоритами (Жанатас, </a:t>
            </a:r>
            <a:r>
              <a:rPr lang="ru-RU" sz="3200" b="1" dirty="0" smtClean="0"/>
              <a:t>А</a:t>
            </a:r>
            <a:r>
              <a:rPr lang="ru-RU" sz="3200" b="1" dirty="0" smtClean="0"/>
              <a:t>ксай). Они служат для производства удобрений. </a:t>
            </a:r>
            <a:br>
              <a:rPr lang="ru-RU" sz="3200" b="1" dirty="0" smtClean="0"/>
            </a:br>
            <a:r>
              <a:rPr lang="ru-RU" sz="3200" b="1" u="sng" dirty="0" smtClean="0"/>
              <a:t>Полиметаллические руды:</a:t>
            </a:r>
            <a:r>
              <a:rPr lang="ru-RU" sz="3200" b="1" dirty="0" smtClean="0"/>
              <a:t> свинец, цинк - в горах Каратау, Тянь-Шаня, </a:t>
            </a:r>
            <a:r>
              <a:rPr lang="ru-RU" sz="3200" b="1" dirty="0" err="1" smtClean="0"/>
              <a:t>Жунгарского</a:t>
            </a:r>
            <a:r>
              <a:rPr lang="ru-RU" sz="3200" b="1" dirty="0" smtClean="0"/>
              <a:t> Алатау (</a:t>
            </a:r>
            <a:r>
              <a:rPr lang="ru-RU" sz="3200" b="1" dirty="0" err="1" smtClean="0"/>
              <a:t>Ач</a:t>
            </a:r>
            <a:r>
              <a:rPr lang="ru-RU" sz="3200" b="1" dirty="0" smtClean="0"/>
              <a:t>/</a:t>
            </a:r>
            <a:r>
              <a:rPr lang="ru-RU" sz="3200" b="1" dirty="0" err="1" smtClean="0"/>
              <a:t>щ</a:t>
            </a:r>
            <a:r>
              <a:rPr lang="ru-RU" sz="3200" b="1" dirty="0" smtClean="0"/>
              <a:t>/</a:t>
            </a:r>
            <a:r>
              <a:rPr lang="ru-RU" sz="3200" b="1" dirty="0" err="1" smtClean="0"/>
              <a:t>исай</a:t>
            </a:r>
            <a:r>
              <a:rPr lang="ru-RU" sz="3200" b="1" dirty="0" smtClean="0"/>
              <a:t>, Текели, </a:t>
            </a:r>
            <a:r>
              <a:rPr lang="ru-RU" sz="3200" b="1" dirty="0" err="1" smtClean="0"/>
              <a:t>Кентау</a:t>
            </a:r>
            <a:r>
              <a:rPr lang="ru-RU" sz="3200" b="1" dirty="0" smtClean="0"/>
              <a:t> и др.). </a:t>
            </a:r>
            <a:br>
              <a:rPr lang="ru-RU" sz="3200" b="1" dirty="0" smtClean="0"/>
            </a:br>
            <a:r>
              <a:rPr lang="ru-RU" sz="3200" b="1" dirty="0" smtClean="0"/>
              <a:t>Имеются мрамор, гипс, угля, горючих сланцев, торфа, известняка.</a:t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u="sng" dirty="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6322714"/>
          </a:xfrm>
        </p:spPr>
        <p:txBody>
          <a:bodyPr>
            <a:normAutofit/>
          </a:bodyPr>
          <a:lstStyle/>
          <a:p>
            <a:r>
              <a:rPr lang="ru-RU" sz="3200" b="1" u="sng" dirty="0" smtClean="0"/>
              <a:t>НАСЕЛЕНИЕ</a:t>
            </a:r>
            <a:br>
              <a:rPr lang="ru-RU" sz="3200" b="1" u="sng" dirty="0" smtClean="0"/>
            </a:br>
            <a:r>
              <a:rPr lang="ru-RU" sz="3200" b="1" u="sng" dirty="0" smtClean="0"/>
              <a:t/>
            </a:r>
            <a:br>
              <a:rPr lang="ru-RU" sz="3200" b="1" u="sng" dirty="0" smtClean="0"/>
            </a:br>
            <a:r>
              <a:rPr lang="ru-RU" sz="3200" b="1" dirty="0" smtClean="0"/>
              <a:t>Южный Казахстан – это </a:t>
            </a:r>
            <a:r>
              <a:rPr lang="ru-RU" sz="3200" b="1" u="sng" dirty="0" smtClean="0"/>
              <a:t>1 место </a:t>
            </a:r>
            <a:r>
              <a:rPr lang="ru-RU" sz="3200" b="1" dirty="0" smtClean="0"/>
              <a:t>по населению.</a:t>
            </a:r>
            <a:br>
              <a:rPr lang="ru-RU" sz="3200" b="1" dirty="0" smtClean="0"/>
            </a:br>
            <a:r>
              <a:rPr lang="ru-RU" sz="3200" b="1" dirty="0" smtClean="0"/>
              <a:t>Густо заселены предгорья Тянь-Шаня, </a:t>
            </a:r>
            <a:r>
              <a:rPr lang="ru-RU" sz="3200" b="1" dirty="0" err="1" smtClean="0"/>
              <a:t>Жетысуского</a:t>
            </a:r>
            <a:r>
              <a:rPr lang="ru-RU" sz="3200" b="1" dirty="0" smtClean="0"/>
              <a:t> Алатау, Каратау, вдоль реки Сырдарья. </a:t>
            </a:r>
            <a:br>
              <a:rPr lang="ru-RU" sz="3200" b="1" dirty="0" smtClean="0"/>
            </a:br>
            <a:r>
              <a:rPr lang="ru-RU" sz="3200" b="1" dirty="0" smtClean="0"/>
              <a:t>65,8% составляют казахи, 28,2 – русские, много корейцев, узбеков. </a:t>
            </a:r>
            <a:endParaRPr lang="ru-RU" sz="3200" b="1" u="sng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6552728"/>
          </a:xfrm>
        </p:spPr>
        <p:txBody>
          <a:bodyPr>
            <a:normAutofit/>
          </a:bodyPr>
          <a:lstStyle/>
          <a:p>
            <a:r>
              <a:rPr lang="ru-RU" sz="2400" b="1" u="sng" dirty="0" smtClean="0"/>
              <a:t>КРУПНЕЙШИЕ ПРЕДПРИЯТИЯ ЮЖНОГО КАЗАХСТАНА</a:t>
            </a:r>
            <a:br>
              <a:rPr lang="ru-RU" sz="2400" b="1" u="sng" dirty="0" smtClean="0"/>
            </a:br>
            <a:r>
              <a:rPr lang="ru-RU" sz="2400" b="1" u="sng" dirty="0" smtClean="0"/>
              <a:t/>
            </a:r>
            <a:br>
              <a:rPr lang="ru-RU" sz="2400" b="1" u="sng" dirty="0" smtClean="0"/>
            </a:br>
            <a:r>
              <a:rPr lang="ru-RU" sz="2400" b="1" dirty="0" err="1" smtClean="0"/>
              <a:t>Ачисайский</a:t>
            </a:r>
            <a:r>
              <a:rPr lang="ru-RU" sz="2400" b="1" dirty="0" smtClean="0"/>
              <a:t> полиметаллический комбинат.</a:t>
            </a:r>
            <a:br>
              <a:rPr lang="ru-RU" sz="2400" b="1" dirty="0" smtClean="0"/>
            </a:br>
            <a:r>
              <a:rPr lang="ru-RU" sz="2400" b="1" dirty="0" smtClean="0"/>
              <a:t>Свинцово-цинковый комбинат в Текели.</a:t>
            </a:r>
            <a:br>
              <a:rPr lang="ru-RU" sz="2400" b="1" dirty="0" smtClean="0"/>
            </a:br>
            <a:r>
              <a:rPr lang="ru-RU" sz="2400" b="1" dirty="0" err="1" smtClean="0"/>
              <a:t>Шымкентский</a:t>
            </a:r>
            <a:r>
              <a:rPr lang="ru-RU" sz="2400" b="1" dirty="0" smtClean="0"/>
              <a:t> свинцовый завод.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Суперфосфатный завод в </a:t>
            </a:r>
            <a:r>
              <a:rPr lang="ru-RU" sz="2400" b="1" dirty="0" err="1" smtClean="0"/>
              <a:t>Таразе</a:t>
            </a:r>
            <a:r>
              <a:rPr lang="ru-RU" sz="2400" b="1" dirty="0" smtClean="0"/>
              <a:t>.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err="1" smtClean="0"/>
              <a:t>Шымкентский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нефтеперабатывающий</a:t>
            </a:r>
            <a:r>
              <a:rPr lang="ru-RU" sz="2400" b="1" dirty="0" smtClean="0"/>
              <a:t> завод (вспомните откуда он получает нефть?). </a:t>
            </a:r>
            <a:br>
              <a:rPr lang="ru-RU" sz="2400" b="1" dirty="0" smtClean="0"/>
            </a:br>
            <a:r>
              <a:rPr lang="ru-RU" sz="2400" b="1" dirty="0" smtClean="0"/>
              <a:t>Здесь же – шинный завод и фармацевтическая фабрика.</a:t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В </a:t>
            </a:r>
            <a:r>
              <a:rPr lang="ru-RU" sz="2400" b="1" dirty="0" err="1" smtClean="0"/>
              <a:t>Алматы</a:t>
            </a:r>
            <a:r>
              <a:rPr lang="ru-RU" sz="2400" b="1" dirty="0" smtClean="0"/>
              <a:t> – завод «Поршень», «Электроприбор», тяжёлых пресс-автоматов.</a:t>
            </a:r>
            <a:br>
              <a:rPr lang="ru-RU" sz="2400" b="1" dirty="0" smtClean="0"/>
            </a:br>
            <a:r>
              <a:rPr lang="ru-RU" sz="2400" b="1" dirty="0" smtClean="0"/>
              <a:t>В </a:t>
            </a:r>
            <a:r>
              <a:rPr lang="ru-RU" sz="2400" b="1" dirty="0" err="1" smtClean="0"/>
              <a:t>Талдыкургане</a:t>
            </a:r>
            <a:r>
              <a:rPr lang="ru-RU" sz="2400" b="1" dirty="0" smtClean="0"/>
              <a:t> – аккумуляторный завод.</a:t>
            </a:r>
            <a:br>
              <a:rPr lang="ru-RU" sz="2400" b="1" dirty="0" smtClean="0"/>
            </a:br>
            <a:endParaRPr lang="ru-RU" sz="2400" b="1" u="sng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460</Words>
  <Application>Microsoft Office PowerPoint</Application>
  <PresentationFormat>Экран (4:3)</PresentationFormat>
  <Paragraphs>118</Paragraphs>
  <Slides>103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103</vt:i4>
      </vt:variant>
    </vt:vector>
  </HeadingPairs>
  <TitlesOfParts>
    <vt:vector size="104" baseType="lpstr">
      <vt:lpstr>Тема Office</vt:lpstr>
      <vt:lpstr>ЭКОНОМИЧЕСКИЕ РАЙОНЫ КАЗАХСТАНА.   ЦЕНТРАЛЬНЫЙ КАЗАХСТАН</vt:lpstr>
      <vt:lpstr>СОСТАВ РЕГИОНА:  Карагандинская область Площадь 428 тыс. км.кв. Население – 1,3339 млн. чел. (9%). Средняя плотность – 3,1 чел/км.кв.</vt:lpstr>
      <vt:lpstr>Вспомните: -  в каких природных зонах расположен ЦК; - протекают ли по территории крупные реки, есть ли озёра? - Каими полезными ископаемыми богат регион; - какой имеет рельеф?</vt:lpstr>
      <vt:lpstr>Физическая карта Казахстана</vt:lpstr>
      <vt:lpstr>Слайд 5</vt:lpstr>
      <vt:lpstr>Определите по карте с какими другими экономическими регионами граничит ЦК?</vt:lpstr>
      <vt:lpstr>Слайд 7</vt:lpstr>
      <vt:lpstr>Слайд 8</vt:lpstr>
      <vt:lpstr>Слайд 9</vt:lpstr>
      <vt:lpstr>ЭКОНОМИЧЕСКИЕ РАЙОНЫ КАЗАХСТАНА.   ВОСТОЧНЫЙ   КАЗАХСТАН</vt:lpstr>
      <vt:lpstr>СОСТАВ РЕГИОНА:  Восточно-Казахстанская область Площадь 283 тыс. км.кв. Население – 1,425 млн. чел. (9%). Средняя плотность – 5 чел/км.кв.</vt:lpstr>
      <vt:lpstr>Вспомните: -  в каких природных зонах расположен ЦК; - протекают ли по территории крупные реки, есть ли озёра? - Каими полезными ископаемыми богат регион; - какой имеет рельеф?</vt:lpstr>
      <vt:lpstr>Слайд 13</vt:lpstr>
      <vt:lpstr>Физическая карта</vt:lpstr>
      <vt:lpstr>Реки Иртыш, Бухтарма. Озёра Зайсан, Маркаколь. Гора Белуха 4509м. Горные хребты: Нарын, Листвяга, Курчум, Холзун, Ульбинский. Горы Чингистау. Калбинский хребет. </vt:lpstr>
      <vt:lpstr>Слайд 16</vt:lpstr>
      <vt:lpstr>С какими регионами граничит ВК ?</vt:lpstr>
      <vt:lpstr>Слайд 18</vt:lpstr>
      <vt:lpstr>Слайд 19</vt:lpstr>
      <vt:lpstr>Слайд 20</vt:lpstr>
      <vt:lpstr>Слайд 21</vt:lpstr>
      <vt:lpstr>Слайд 22</vt:lpstr>
      <vt:lpstr>Слайд 23</vt:lpstr>
      <vt:lpstr>Первые промышленные предприятия на Алтае возникли в 18 веке. Добыча золота, серебра.</vt:lpstr>
      <vt:lpstr>Сегодня в Вост.Казахстане добывают 32 вида цветных металлов: свинца – 66%, цинка – 75%, меди – 30%, золота – 57%, серебра – 36%, аффинажного золота – 81%, титана – 100% из всех, что добываются в Казахстане.</vt:lpstr>
      <vt:lpstr>Усть-Каменогорский свинцово-цинковый и Риддерский полиметалический комбинаты (попутное извлечение серы). Зыряновский свинцовый комбинат. Ульбинский комбинат по производству топлива для АЭС (урановый порошок). Усть-Каменогорский титано-магниевый комбинат. Золотодобывающий Бакырчинский комбинат. Угледобывающий карьер Каражара. </vt:lpstr>
      <vt:lpstr>Электроэнергетика.</vt:lpstr>
      <vt:lpstr>Усть-Каменогорская ГЭС,  Бухтарминская ГЭС,  Шульбинская ГЭС.</vt:lpstr>
      <vt:lpstr>Машиностроение: Завод «Востокмаш» в Усть-Каменогорске, выпуск буровых машин, горно-шахтного оборудования, лебёдок. Усть-Каменогорский конденсаторный завод. «Азия Авто» выпуск автомобилей «Нива», «Шкода».</vt:lpstr>
      <vt:lpstr>* Усть-Каменогорский и Семипалатинский цементные заводы.  * Усть-Каменогорский, Риддерский,  Зыряновский, Семипалатинский, Шемонаихинский деревообрабатывающий комбинаты.  * Семипалатинский мясокомбинат. </vt:lpstr>
      <vt:lpstr>Сельское хозяйство  Ведущая отрасль – животноводство. Мясошерстное овцеводство.  В растениеводстве – 80% подсолнечника выращиваеся в ВК. Пчеловодство. Мараловодство. </vt:lpstr>
      <vt:lpstr>Слайд 32</vt:lpstr>
      <vt:lpstr>Совместите полезные ископаемые и месторождения на которых они добываются.</vt:lpstr>
      <vt:lpstr>Экономический район   ЗАПАДНЫЙ КАЗАХСТАН</vt:lpstr>
      <vt:lpstr>СОСТАВ РЕГИОНА: . Актюбинская, Атырауская, Западно-Казахстанская, Мангыстауская области. Площадь 736 тыс. км.кв. Население – 2, 179 млн. чел. (15%). Средняя плотность – 3 чел/км.кв.</vt:lpstr>
      <vt:lpstr>С какими регионами граничит ЗК ?</vt:lpstr>
      <vt:lpstr>Вспомните: -  в каких природных зонах расположен ЗК; - протекают ли по территории крупные реки, есть ли озёра? - Каими полезными ископаемыми богат регион; - какой имеет рельеф?</vt:lpstr>
      <vt:lpstr>Какие реки встречаются в регионе?</vt:lpstr>
      <vt:lpstr>Рельеф казахстанской части Восточно-Европейской равнины:</vt:lpstr>
      <vt:lpstr>Слайд 40</vt:lpstr>
      <vt:lpstr>Слайд 41</vt:lpstr>
      <vt:lpstr>Определите месторождения нефти, газа, хрома, никеля.</vt:lpstr>
      <vt:lpstr>Природные зоны</vt:lpstr>
      <vt:lpstr>Слайд 44</vt:lpstr>
      <vt:lpstr>Слайд 45</vt:lpstr>
      <vt:lpstr>Слайд 46</vt:lpstr>
      <vt:lpstr>Слайд 47</vt:lpstr>
      <vt:lpstr>Слайд 48</vt:lpstr>
      <vt:lpstr>Слайд 49</vt:lpstr>
      <vt:lpstr>Древний Каспий</vt:lpstr>
      <vt:lpstr>Слайд 51</vt:lpstr>
      <vt:lpstr>Слайд 52</vt:lpstr>
      <vt:lpstr>Уральские горы - Мугоджары</vt:lpstr>
      <vt:lpstr>Экономический регион -  СЕВЕРНЫЙ КАЗАХСТАН</vt:lpstr>
      <vt:lpstr>Площадь региона:  565 тыс. км. кв. Население:  3727 тыс. чел.   Какие области входят в Северный Казахстан ?</vt:lpstr>
      <vt:lpstr>Слайд 56</vt:lpstr>
      <vt:lpstr>Вспомним где находится Торгайское плато, частью какой низменности является Северо-казахская равнина, в какой физико-географической области расположена столица – Астана?</vt:lpstr>
      <vt:lpstr>В Северном Казахстане много рек, озёр: Иртыш, Ишим (Есиль), Тобол, Силеты, Шидерты, Шагала и др. Озёра: Кушмурун, Тениз (Коргальджин), Бурабай и др.</vt:lpstr>
      <vt:lpstr>Природные зоны</vt:lpstr>
      <vt:lpstr>Слайд 60</vt:lpstr>
      <vt:lpstr>                    Полезные ископаемые:  - Соколовско-Сарбайское, Лисаковское  месторождение железа; - Екибастузский каменный уголь - Майкубинский бурый уголь; - Амангельдинское (Аркалык) месторождение бокситов; - Васильковское, Степнякское месторождение золота; - Жетикара - асбест .</vt:lpstr>
      <vt:lpstr>Климат Северного Казахстана – умеренный, резко-континентальный. Осадков выпадает 400 – 500 мм. (70% из них – в летний период). Арктические, умеренные, тропические воздушные массы. </vt:lpstr>
      <vt:lpstr>Западные воздушные массы – циклоны  Арктические антициклоны Субтропические знойные ветры. </vt:lpstr>
      <vt:lpstr>Земельные ресурсы:   Почвы чернозёмные.   Пашни занимают – 37% (в основном пшеница). Пастбища  - 61% </vt:lpstr>
      <vt:lpstr>Слайд 65</vt:lpstr>
      <vt:lpstr>По территории края проходят 4 крупные железные дороги: - Великая Сибирская магистраль; - Средне-Сибирская магистраль; - Южно-Сибирская магистраль; - Трансказахстанская железнодорожная магистраль. </vt:lpstr>
      <vt:lpstr>Слайд 67</vt:lpstr>
      <vt:lpstr>Слайд 68</vt:lpstr>
      <vt:lpstr>Население   22% населения страны.  Из них 50% - живут в городах (урбанизация) Коренное население – 25 – 30 % Средняя плотность: 6,6 чел./км.кв.     </vt:lpstr>
      <vt:lpstr>Карьер «Богатырь». Экибастуз. </vt:lpstr>
      <vt:lpstr>Васильковский ГОК</vt:lpstr>
      <vt:lpstr>Слайд 72</vt:lpstr>
      <vt:lpstr>ЮЖНЫЙ КАЗАХСТАН</vt:lpstr>
      <vt:lpstr>Слайд 74</vt:lpstr>
      <vt:lpstr>Слайд 75</vt:lpstr>
      <vt:lpstr>Природные зоны</vt:lpstr>
      <vt:lpstr>Слайд 77</vt:lpstr>
      <vt:lpstr>Климат казахстанской части  Тянь-Шаня сухой, неустойчивый.  Зимой сюда доходят с севера полярные воздушные массы, а летом – тропические. Высоко в горах очень холодно и много снега. Настоящее лето там наступает только в июне. Поэтому там растёт тайга (тянь-шаньские ели). Осенью и весной в предгорьях часто случаются заморозки.  Летом дуют горячие, знойные ветры – суховеи. </vt:lpstr>
      <vt:lpstr> Каратау Хребет                                                                               Кетмень                  Кыргызский Алатау                                          Кунгей Алатау                             Чу – Илийские горы    Заилийские Алатау</vt:lpstr>
      <vt:lpstr>Высшая точка Тянь-Шаньских гор –  вершина (пик) Хан-Тенгри (6995м.)</vt:lpstr>
      <vt:lpstr>Пик Талгар – высшая точка Заилийского Алатау. 4973м.</vt:lpstr>
      <vt:lpstr>Слайд 82</vt:lpstr>
      <vt:lpstr>Реки Жетысу.</vt:lpstr>
      <vt:lpstr>Большая и Малая Алматинки, Талгар, Чилик, Каскелен, Чарын, Чу, Или, Каратал, Лепсы, Аягуз  и др. </vt:lpstr>
      <vt:lpstr>Капчагайское водохранилище. </vt:lpstr>
      <vt:lpstr>Слайд 86</vt:lpstr>
      <vt:lpstr>Слайд 87</vt:lpstr>
      <vt:lpstr>Слайд 88</vt:lpstr>
      <vt:lpstr>Слайд 89</vt:lpstr>
      <vt:lpstr>Тянь-Шаньские голубые ели</vt:lpstr>
      <vt:lpstr>МЕДЕУ</vt:lpstr>
      <vt:lpstr>Слайд 92</vt:lpstr>
      <vt:lpstr>Слайд 93</vt:lpstr>
      <vt:lpstr>Слайд 94</vt:lpstr>
      <vt:lpstr>Слайд 95</vt:lpstr>
      <vt:lpstr>Слайд 96</vt:lpstr>
      <vt:lpstr>ПОЛЕЗНЫЕ ИСКОПАЕМЫЕ Каратауские горы богаты фосфоритами (Жанатас, Аксай). Они служат для производства удобрений.  Полиметаллические руды: свинец, цинк - в горах Каратау, Тянь-Шаня, Жунгарского Алатау (Ач/щ/исай, Текели, Кентау и др.).  Имеются мрамор, гипс, угля, горючих сланцев, торфа, известняка.  </vt:lpstr>
      <vt:lpstr>НАСЕЛЕНИЕ  Южный Казахстан – это 1 место по населению. Густо заселены предгорья Тянь-Шаня, Жетысуского Алатау, Каратау, вдоль реки Сырдарья.  65,8% составляют казахи, 28,2 – русские, много корейцев, узбеков. </vt:lpstr>
      <vt:lpstr>КРУПНЕЙШИЕ ПРЕДПРИЯТИЯ ЮЖНОГО КАЗАХСТАНА  Ачисайский полиметаллический комбинат. Свинцово-цинковый комбинат в Текели. Шымкентский свинцовый завод.  Суперфосфатный завод в Таразе.  Шымкентский нефтеперабатывающий завод (вспомните откуда он получает нефть?).  Здесь же – шинный завод и фармацевтическая фабрика.  В Алматы – завод «Поршень», «Электроприбор», тяжёлых пресс-автоматов. В Талдыкургане – аккумуляторный завод. </vt:lpstr>
      <vt:lpstr>ЛЁГКАЯ И ПИЩЕВАЯ ПРОМЫШЛЕННОСТЬ.  Южный Казахстан единственный регион Казахстана, где выращивают хлопок. Хлопкоочистительные комбинаты есть в Алматы и Шымкенте. В Алматы имеются табачный, плодоовощной и мясокомбинаты.  В Таразе и Талдыкургане – сахарные заводы. В Кызылорде – рисоочистительный завод. Балхаш, Аральск, Алаколь – рыбоперерабатывающие заводы. В Алматы – винодельческий завод «Бахус».  </vt:lpstr>
      <vt:lpstr>СЕЛЬСКОЕ ХОЗЯЙСТВО   70 % орошаемых земель приходится на Южный Казахстан. Ведущая отрасль – растениеводство: хлопок, сахарная свекла.  Хлопок выращивают в районах рек Арысь, Келес.  Сахарную свеклу – в долинах Асы, Таласа, Шу, Каратала (Жамбыльская обл.). В устьях рек Сырдарья и Или выращивают рис. В районе Алматы – табак, виноградники, фруктовые сады.</vt:lpstr>
      <vt:lpstr>ЖИВОТНОВОДСТВО  Овцеводство (каракулевая порода) и верблюдоводство.  Так же имеется крупное поголовье КРС,  2-е место (после Северного) Южный Казахстан занимает по свиноводству.</vt:lpstr>
      <vt:lpstr>Заполните таблицу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ЭКОНОМИЧЕСКИЕ РАЙОНЫ КАЗАХСТАНА.   ЦЕНТРАЛЬНЫЙ КАЗАХСТАН</dc:title>
  <dc:creator>Домашний</dc:creator>
  <cp:lastModifiedBy>Домашний</cp:lastModifiedBy>
  <cp:revision>32</cp:revision>
  <dcterms:created xsi:type="dcterms:W3CDTF">2015-02-13T09:19:17Z</dcterms:created>
  <dcterms:modified xsi:type="dcterms:W3CDTF">2018-04-17T11:40:58Z</dcterms:modified>
</cp:coreProperties>
</file>